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675" r:id="rId3"/>
    <p:sldId id="2676" r:id="rId4"/>
    <p:sldId id="1810" r:id="rId5"/>
    <p:sldId id="1811" r:id="rId6"/>
    <p:sldId id="1215" r:id="rId7"/>
    <p:sldId id="2215" r:id="rId8"/>
    <p:sldId id="2506" r:id="rId9"/>
    <p:sldId id="1872" r:id="rId10"/>
    <p:sldId id="1873" r:id="rId11"/>
    <p:sldId id="1874" r:id="rId12"/>
    <p:sldId id="1875" r:id="rId13"/>
    <p:sldId id="1876" r:id="rId14"/>
    <p:sldId id="1877" r:id="rId15"/>
    <p:sldId id="2287" r:id="rId16"/>
    <p:sldId id="2298" r:id="rId17"/>
    <p:sldId id="2603" r:id="rId19"/>
    <p:sldId id="2295" r:id="rId20"/>
    <p:sldId id="1982" r:id="rId21"/>
    <p:sldId id="2507" r:id="rId22"/>
    <p:sldId id="2508" r:id="rId23"/>
    <p:sldId id="1985" r:id="rId24"/>
    <p:sldId id="1986" r:id="rId25"/>
    <p:sldId id="2297" r:id="rId26"/>
    <p:sldId id="1990" r:id="rId27"/>
    <p:sldId id="1991" r:id="rId28"/>
    <p:sldId id="1992" r:id="rId29"/>
    <p:sldId id="2427" r:id="rId30"/>
    <p:sldId id="1989" r:id="rId31"/>
    <p:sldId id="1984" r:id="rId32"/>
    <p:sldId id="1994" r:id="rId33"/>
    <p:sldId id="2601" r:id="rId34"/>
    <p:sldId id="1293" r:id="rId35"/>
    <p:sldId id="2509" r:id="rId36"/>
    <p:sldId id="2510" r:id="rId37"/>
    <p:sldId id="2511" r:id="rId38"/>
    <p:sldId id="2512" r:id="rId39"/>
    <p:sldId id="2513" r:id="rId40"/>
    <p:sldId id="2514" r:id="rId41"/>
    <p:sldId id="2515" r:id="rId42"/>
    <p:sldId id="2521" r:id="rId43"/>
    <p:sldId id="2520" r:id="rId44"/>
    <p:sldId id="2604" r:id="rId45"/>
    <p:sldId id="2355" r:id="rId46"/>
    <p:sldId id="2518" r:id="rId47"/>
    <p:sldId id="2517" r:id="rId48"/>
    <p:sldId id="2519" r:id="rId49"/>
    <p:sldId id="2360" r:id="rId50"/>
    <p:sldId id="2362" r:id="rId51"/>
    <p:sldId id="2363" r:id="rId52"/>
    <p:sldId id="2522" r:id="rId53"/>
    <p:sldId id="2432" r:id="rId54"/>
    <p:sldId id="2523" r:id="rId55"/>
    <p:sldId id="2524" r:id="rId56"/>
    <p:sldId id="2525" r:id="rId57"/>
    <p:sldId id="2526" r:id="rId58"/>
    <p:sldId id="2527" r:id="rId59"/>
    <p:sldId id="2434" r:id="rId60"/>
    <p:sldId id="2605" r:id="rId61"/>
    <p:sldId id="2381" r:id="rId62"/>
    <p:sldId id="2602" r:id="rId63"/>
    <p:sldId id="2383" r:id="rId64"/>
    <p:sldId id="2528" r:id="rId65"/>
    <p:sldId id="2529" r:id="rId66"/>
    <p:sldId id="2530" r:id="rId67"/>
    <p:sldId id="2531" r:id="rId68"/>
    <p:sldId id="2532" r:id="rId69"/>
    <p:sldId id="2533" r:id="rId70"/>
    <p:sldId id="2534" r:id="rId71"/>
    <p:sldId id="2606" r:id="rId72"/>
    <p:sldId id="2159" r:id="rId73"/>
    <p:sldId id="2160" r:id="rId74"/>
    <p:sldId id="2161" r:id="rId75"/>
    <p:sldId id="2162" r:id="rId76"/>
    <p:sldId id="2163" r:id="rId77"/>
    <p:sldId id="2384" r:id="rId78"/>
    <p:sldId id="2535" r:id="rId79"/>
    <p:sldId id="2144" r:id="rId80"/>
    <p:sldId id="2536" r:id="rId81"/>
    <p:sldId id="2537" r:id="rId82"/>
    <p:sldId id="2543" r:id="rId83"/>
    <p:sldId id="2545" r:id="rId84"/>
    <p:sldId id="2546" r:id="rId85"/>
    <p:sldId id="2540" r:id="rId86"/>
    <p:sldId id="2541" r:id="rId87"/>
    <p:sldId id="2542" r:id="rId88"/>
    <p:sldId id="2206" r:id="rId89"/>
    <p:sldId id="472" r:id="rId90"/>
  </p:sldIdLst>
  <p:sldSz cx="12192000" cy="6858000"/>
  <p:notesSz cx="6858000" cy="9144000"/>
  <p:custDataLst>
    <p:tags r:id="rId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AEFFA"/>
    <a:srgbClr val="EAF3FA"/>
    <a:srgbClr val="58B6E5"/>
    <a:srgbClr val="C00000"/>
    <a:srgbClr val="E2AEAB"/>
    <a:srgbClr val="F1E8EA"/>
    <a:srgbClr val="B8975A"/>
    <a:srgbClr val="E2DDE5"/>
    <a:srgbClr val="C6E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65" d="100"/>
          <a:sy n="65" d="100"/>
        </p:scale>
        <p:origin x="564" y="48"/>
      </p:cViewPr>
      <p:guideLst>
        <p:guide orient="horz" pos="2273"/>
        <p:guide pos="356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445.xml"/><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微信274298632">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 name="Shape 4"/>
          <p:cNvSpPr>
            <a:spLocks noGrp="1"/>
          </p:cNvSpPr>
          <p:nvPr>
            <p:ph type="sldNum" sz="quarter" idx="2"/>
          </p:nvPr>
        </p:nvSpPr>
        <p:spPr>
          <a:prstGeom prst="rect">
            <a:avLst/>
          </a:prstGeom>
        </p:spPr>
        <p:txBody>
          <a:bodyPr/>
          <a:lstStyle/>
          <a:p>
            <a:pPr lvl="0"/>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slideLayout" Target="../slideLayouts/slideLayout2.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18.jpeg"/><Relationship Id="rId4" Type="http://schemas.openxmlformats.org/officeDocument/2006/relationships/image" Target="../media/image20.jpeg"/><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0.jpeg"/><Relationship Id="rId4" Type="http://schemas.openxmlformats.org/officeDocument/2006/relationships/image" Target="../media/image21.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21.jpeg"/><Relationship Id="rId4" Type="http://schemas.openxmlformats.org/officeDocument/2006/relationships/image" Target="../media/image23.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23.jpeg"/><Relationship Id="rId4" Type="http://schemas.openxmlformats.org/officeDocument/2006/relationships/image" Target="../media/image24.jpeg"/><Relationship Id="rId3" Type="http://schemas.openxmlformats.org/officeDocument/2006/relationships/image" Target="../media/image19.jpeg"/><Relationship Id="rId2" Type="http://schemas.openxmlformats.org/officeDocument/2006/relationships/image" Target="../media/image25.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24.jpeg"/><Relationship Id="rId4" Type="http://schemas.openxmlformats.org/officeDocument/2006/relationships/image" Target="../media/image25.jpeg"/><Relationship Id="rId3" Type="http://schemas.openxmlformats.org/officeDocument/2006/relationships/image" Target="../media/image18.jpeg"/><Relationship Id="rId2" Type="http://schemas.openxmlformats.org/officeDocument/2006/relationships/image" Target="../media/image19.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79.xml"/><Relationship Id="rId2" Type="http://schemas.openxmlformats.org/officeDocument/2006/relationships/image" Target="../media/image4.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0.xml"/><Relationship Id="rId2" Type="http://schemas.openxmlformats.org/officeDocument/2006/relationships/image" Target="../media/image17.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1.xml"/><Relationship Id="rId2" Type="http://schemas.openxmlformats.org/officeDocument/2006/relationships/image" Target="../media/image17.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82.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83.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84.xml"/><Relationship Id="rId2" Type="http://schemas.openxmlformats.org/officeDocument/2006/relationships/image" Target="../media/image4.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85.xml"/><Relationship Id="rId2" Type="http://schemas.openxmlformats.org/officeDocument/2006/relationships/image" Target="../media/image4.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6.xml"/><Relationship Id="rId2" Type="http://schemas.openxmlformats.org/officeDocument/2006/relationships/image" Target="../media/image17.png"/><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87.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89.xml"/><Relationship Id="rId5" Type="http://schemas.openxmlformats.org/officeDocument/2006/relationships/image" Target="../media/image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tags" Target="../tags/tag188.xml"/></Relationships>
</file>

<file path=ppt/slides/_rels/slide31.xml.rels><?xml version="1.0" encoding="UTF-8" standalone="yes"?>
<Relationships xmlns="http://schemas.openxmlformats.org/package/2006/relationships"><Relationship Id="rId99" Type="http://schemas.openxmlformats.org/officeDocument/2006/relationships/tags" Target="../tags/tag286.xml"/><Relationship Id="rId98" Type="http://schemas.openxmlformats.org/officeDocument/2006/relationships/tags" Target="../tags/tag285.xml"/><Relationship Id="rId97" Type="http://schemas.openxmlformats.org/officeDocument/2006/relationships/tags" Target="../tags/tag284.xml"/><Relationship Id="rId96" Type="http://schemas.openxmlformats.org/officeDocument/2006/relationships/tags" Target="../tags/tag283.xml"/><Relationship Id="rId95" Type="http://schemas.openxmlformats.org/officeDocument/2006/relationships/tags" Target="../tags/tag282.xml"/><Relationship Id="rId94" Type="http://schemas.openxmlformats.org/officeDocument/2006/relationships/tags" Target="../tags/tag281.xml"/><Relationship Id="rId93" Type="http://schemas.openxmlformats.org/officeDocument/2006/relationships/tags" Target="../tags/tag280.xml"/><Relationship Id="rId92" Type="http://schemas.openxmlformats.org/officeDocument/2006/relationships/tags" Target="../tags/tag279.xml"/><Relationship Id="rId91" Type="http://schemas.openxmlformats.org/officeDocument/2006/relationships/tags" Target="../tags/tag278.xml"/><Relationship Id="rId90" Type="http://schemas.openxmlformats.org/officeDocument/2006/relationships/tags" Target="../tags/tag277.xml"/><Relationship Id="rId9" Type="http://schemas.openxmlformats.org/officeDocument/2006/relationships/tags" Target="../tags/tag196.xml"/><Relationship Id="rId89" Type="http://schemas.openxmlformats.org/officeDocument/2006/relationships/tags" Target="../tags/tag276.xml"/><Relationship Id="rId88" Type="http://schemas.openxmlformats.org/officeDocument/2006/relationships/tags" Target="../tags/tag275.xml"/><Relationship Id="rId87" Type="http://schemas.openxmlformats.org/officeDocument/2006/relationships/tags" Target="../tags/tag274.xml"/><Relationship Id="rId86" Type="http://schemas.openxmlformats.org/officeDocument/2006/relationships/tags" Target="../tags/tag273.xml"/><Relationship Id="rId85" Type="http://schemas.openxmlformats.org/officeDocument/2006/relationships/tags" Target="../tags/tag272.xml"/><Relationship Id="rId84" Type="http://schemas.openxmlformats.org/officeDocument/2006/relationships/tags" Target="../tags/tag271.xml"/><Relationship Id="rId83" Type="http://schemas.openxmlformats.org/officeDocument/2006/relationships/tags" Target="../tags/tag270.xml"/><Relationship Id="rId82" Type="http://schemas.openxmlformats.org/officeDocument/2006/relationships/tags" Target="../tags/tag269.xml"/><Relationship Id="rId81" Type="http://schemas.openxmlformats.org/officeDocument/2006/relationships/tags" Target="../tags/tag268.xml"/><Relationship Id="rId80" Type="http://schemas.openxmlformats.org/officeDocument/2006/relationships/tags" Target="../tags/tag267.xml"/><Relationship Id="rId8" Type="http://schemas.openxmlformats.org/officeDocument/2006/relationships/tags" Target="../tags/tag195.xml"/><Relationship Id="rId79" Type="http://schemas.openxmlformats.org/officeDocument/2006/relationships/tags" Target="../tags/tag266.xml"/><Relationship Id="rId78" Type="http://schemas.openxmlformats.org/officeDocument/2006/relationships/tags" Target="../tags/tag265.xml"/><Relationship Id="rId77" Type="http://schemas.openxmlformats.org/officeDocument/2006/relationships/tags" Target="../tags/tag264.xml"/><Relationship Id="rId76" Type="http://schemas.openxmlformats.org/officeDocument/2006/relationships/tags" Target="../tags/tag263.xml"/><Relationship Id="rId75" Type="http://schemas.openxmlformats.org/officeDocument/2006/relationships/tags" Target="../tags/tag262.xml"/><Relationship Id="rId74" Type="http://schemas.openxmlformats.org/officeDocument/2006/relationships/tags" Target="../tags/tag261.xml"/><Relationship Id="rId73" Type="http://schemas.openxmlformats.org/officeDocument/2006/relationships/tags" Target="../tags/tag260.xml"/><Relationship Id="rId72" Type="http://schemas.openxmlformats.org/officeDocument/2006/relationships/tags" Target="../tags/tag259.xml"/><Relationship Id="rId71" Type="http://schemas.openxmlformats.org/officeDocument/2006/relationships/tags" Target="../tags/tag258.xml"/><Relationship Id="rId70" Type="http://schemas.openxmlformats.org/officeDocument/2006/relationships/tags" Target="../tags/tag257.xml"/><Relationship Id="rId7" Type="http://schemas.openxmlformats.org/officeDocument/2006/relationships/tags" Target="../tags/tag194.xml"/><Relationship Id="rId69" Type="http://schemas.openxmlformats.org/officeDocument/2006/relationships/tags" Target="../tags/tag256.xml"/><Relationship Id="rId68" Type="http://schemas.openxmlformats.org/officeDocument/2006/relationships/tags" Target="../tags/tag255.xml"/><Relationship Id="rId67" Type="http://schemas.openxmlformats.org/officeDocument/2006/relationships/tags" Target="../tags/tag254.xml"/><Relationship Id="rId66" Type="http://schemas.openxmlformats.org/officeDocument/2006/relationships/tags" Target="../tags/tag253.xml"/><Relationship Id="rId65" Type="http://schemas.openxmlformats.org/officeDocument/2006/relationships/tags" Target="../tags/tag252.xml"/><Relationship Id="rId64" Type="http://schemas.openxmlformats.org/officeDocument/2006/relationships/tags" Target="../tags/tag251.xml"/><Relationship Id="rId63" Type="http://schemas.openxmlformats.org/officeDocument/2006/relationships/tags" Target="../tags/tag250.xml"/><Relationship Id="rId62" Type="http://schemas.openxmlformats.org/officeDocument/2006/relationships/tags" Target="../tags/tag249.xml"/><Relationship Id="rId61" Type="http://schemas.openxmlformats.org/officeDocument/2006/relationships/tags" Target="../tags/tag248.xml"/><Relationship Id="rId60" Type="http://schemas.openxmlformats.org/officeDocument/2006/relationships/tags" Target="../tags/tag247.xml"/><Relationship Id="rId6" Type="http://schemas.openxmlformats.org/officeDocument/2006/relationships/tags" Target="../tags/tag193.xml"/><Relationship Id="rId59" Type="http://schemas.openxmlformats.org/officeDocument/2006/relationships/tags" Target="../tags/tag246.xml"/><Relationship Id="rId58" Type="http://schemas.openxmlformats.org/officeDocument/2006/relationships/tags" Target="../tags/tag245.xml"/><Relationship Id="rId57" Type="http://schemas.openxmlformats.org/officeDocument/2006/relationships/tags" Target="../tags/tag244.xml"/><Relationship Id="rId56" Type="http://schemas.openxmlformats.org/officeDocument/2006/relationships/tags" Target="../tags/tag243.xml"/><Relationship Id="rId55" Type="http://schemas.openxmlformats.org/officeDocument/2006/relationships/tags" Target="../tags/tag242.xml"/><Relationship Id="rId54" Type="http://schemas.openxmlformats.org/officeDocument/2006/relationships/tags" Target="../tags/tag241.xml"/><Relationship Id="rId53" Type="http://schemas.openxmlformats.org/officeDocument/2006/relationships/tags" Target="../tags/tag240.xml"/><Relationship Id="rId52" Type="http://schemas.openxmlformats.org/officeDocument/2006/relationships/tags" Target="../tags/tag239.xml"/><Relationship Id="rId51" Type="http://schemas.openxmlformats.org/officeDocument/2006/relationships/tags" Target="../tags/tag238.xml"/><Relationship Id="rId50" Type="http://schemas.openxmlformats.org/officeDocument/2006/relationships/tags" Target="../tags/tag237.xml"/><Relationship Id="rId5" Type="http://schemas.openxmlformats.org/officeDocument/2006/relationships/tags" Target="../tags/tag192.xml"/><Relationship Id="rId49" Type="http://schemas.openxmlformats.org/officeDocument/2006/relationships/tags" Target="../tags/tag236.xml"/><Relationship Id="rId48" Type="http://schemas.openxmlformats.org/officeDocument/2006/relationships/tags" Target="../tags/tag235.xml"/><Relationship Id="rId47" Type="http://schemas.openxmlformats.org/officeDocument/2006/relationships/tags" Target="../tags/tag234.xml"/><Relationship Id="rId46" Type="http://schemas.openxmlformats.org/officeDocument/2006/relationships/tags" Target="../tags/tag233.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12.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0" Type="http://schemas.openxmlformats.org/officeDocument/2006/relationships/slideLayout" Target="../slideLayouts/slideLayout1.xml"/><Relationship Id="rId12" Type="http://schemas.openxmlformats.org/officeDocument/2006/relationships/tags" Target="../tags/tag199.xml"/><Relationship Id="rId119" Type="http://schemas.openxmlformats.org/officeDocument/2006/relationships/image" Target="../media/image4.png"/><Relationship Id="rId118" Type="http://schemas.openxmlformats.org/officeDocument/2006/relationships/tags" Target="../tags/tag305.xml"/><Relationship Id="rId117" Type="http://schemas.openxmlformats.org/officeDocument/2006/relationships/tags" Target="../tags/tag304.xml"/><Relationship Id="rId116" Type="http://schemas.openxmlformats.org/officeDocument/2006/relationships/tags" Target="../tags/tag303.xml"/><Relationship Id="rId115" Type="http://schemas.openxmlformats.org/officeDocument/2006/relationships/tags" Target="../tags/tag302.xml"/><Relationship Id="rId114" Type="http://schemas.openxmlformats.org/officeDocument/2006/relationships/tags" Target="../tags/tag301.xml"/><Relationship Id="rId113" Type="http://schemas.openxmlformats.org/officeDocument/2006/relationships/tags" Target="../tags/tag300.xml"/><Relationship Id="rId112" Type="http://schemas.openxmlformats.org/officeDocument/2006/relationships/tags" Target="../tags/tag299.xml"/><Relationship Id="rId111" Type="http://schemas.openxmlformats.org/officeDocument/2006/relationships/tags" Target="../tags/tag298.xml"/><Relationship Id="rId110" Type="http://schemas.openxmlformats.org/officeDocument/2006/relationships/tags" Target="../tags/tag297.xml"/><Relationship Id="rId11" Type="http://schemas.openxmlformats.org/officeDocument/2006/relationships/tags" Target="../tags/tag198.xml"/><Relationship Id="rId109" Type="http://schemas.openxmlformats.org/officeDocument/2006/relationships/tags" Target="../tags/tag296.xml"/><Relationship Id="rId108" Type="http://schemas.openxmlformats.org/officeDocument/2006/relationships/tags" Target="../tags/tag295.xml"/><Relationship Id="rId107" Type="http://schemas.openxmlformats.org/officeDocument/2006/relationships/tags" Target="../tags/tag294.xml"/><Relationship Id="rId106" Type="http://schemas.openxmlformats.org/officeDocument/2006/relationships/tags" Target="../tags/tag293.xml"/><Relationship Id="rId105" Type="http://schemas.openxmlformats.org/officeDocument/2006/relationships/tags" Target="../tags/tag292.xml"/><Relationship Id="rId104" Type="http://schemas.openxmlformats.org/officeDocument/2006/relationships/tags" Target="../tags/tag291.xml"/><Relationship Id="rId103" Type="http://schemas.openxmlformats.org/officeDocument/2006/relationships/tags" Target="../tags/tag290.xml"/><Relationship Id="rId102" Type="http://schemas.openxmlformats.org/officeDocument/2006/relationships/tags" Target="../tags/tag289.xml"/><Relationship Id="rId101" Type="http://schemas.openxmlformats.org/officeDocument/2006/relationships/tags" Target="../tags/tag288.xml"/><Relationship Id="rId100" Type="http://schemas.openxmlformats.org/officeDocument/2006/relationships/tags" Target="../tags/tag287.xml"/><Relationship Id="rId10" Type="http://schemas.openxmlformats.org/officeDocument/2006/relationships/tags" Target="../tags/tag197.xml"/><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306.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4.jpeg"/><Relationship Id="rId4" Type="http://schemas.openxmlformats.org/officeDocument/2006/relationships/image" Target="../media/image46.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6.jpeg"/><Relationship Id="rId4" Type="http://schemas.openxmlformats.org/officeDocument/2006/relationships/image" Target="../media/image47.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47.jpeg"/><Relationship Id="rId4" Type="http://schemas.openxmlformats.org/officeDocument/2006/relationships/image" Target="../media/image48.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48.jpeg"/><Relationship Id="rId4" Type="http://schemas.openxmlformats.org/officeDocument/2006/relationships/image" Target="../media/image49.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9.jpeg"/><Relationship Id="rId4" Type="http://schemas.openxmlformats.org/officeDocument/2006/relationships/image" Target="../media/image50.jpeg"/><Relationship Id="rId3" Type="http://schemas.openxmlformats.org/officeDocument/2006/relationships/image" Target="../media/image44.jpeg"/><Relationship Id="rId2" Type="http://schemas.openxmlformats.org/officeDocument/2006/relationships/image" Target="../media/image51.jpe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07.xml"/><Relationship Id="rId2" Type="http://schemas.openxmlformats.org/officeDocument/2006/relationships/image" Target="../media/image4.png"/><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08.xml"/><Relationship Id="rId2" Type="http://schemas.openxmlformats.org/officeDocument/2006/relationships/image" Target="../media/image17.png"/><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09.xml"/><Relationship Id="rId2" Type="http://schemas.openxmlformats.org/officeDocument/2006/relationships/image" Target="../media/image17.png"/><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2.xml"/><Relationship Id="rId2" Type="http://schemas.openxmlformats.org/officeDocument/2006/relationships/image" Target="../media/image4.pn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99" Type="http://schemas.openxmlformats.org/officeDocument/2006/relationships/tags" Target="../tags/tag159.xml"/><Relationship Id="rId98" Type="http://schemas.openxmlformats.org/officeDocument/2006/relationships/tags" Target="../tags/tag158.xml"/><Relationship Id="rId97" Type="http://schemas.openxmlformats.org/officeDocument/2006/relationships/tags" Target="../tags/tag157.xml"/><Relationship Id="rId96" Type="http://schemas.openxmlformats.org/officeDocument/2006/relationships/tags" Target="../tags/tag156.xml"/><Relationship Id="rId95" Type="http://schemas.openxmlformats.org/officeDocument/2006/relationships/tags" Target="../tags/tag155.xml"/><Relationship Id="rId94" Type="http://schemas.openxmlformats.org/officeDocument/2006/relationships/tags" Target="../tags/tag154.xml"/><Relationship Id="rId93" Type="http://schemas.openxmlformats.org/officeDocument/2006/relationships/tags" Target="../tags/tag153.xml"/><Relationship Id="rId92" Type="http://schemas.openxmlformats.org/officeDocument/2006/relationships/tags" Target="../tags/tag152.xml"/><Relationship Id="rId91" Type="http://schemas.openxmlformats.org/officeDocument/2006/relationships/tags" Target="../tags/tag151.xml"/><Relationship Id="rId90" Type="http://schemas.openxmlformats.org/officeDocument/2006/relationships/tags" Target="../tags/tag150.xml"/><Relationship Id="rId9" Type="http://schemas.openxmlformats.org/officeDocument/2006/relationships/tags" Target="../tags/tag69.xml"/><Relationship Id="rId89" Type="http://schemas.openxmlformats.org/officeDocument/2006/relationships/tags" Target="../tags/tag149.xml"/><Relationship Id="rId88" Type="http://schemas.openxmlformats.org/officeDocument/2006/relationships/tags" Target="../tags/tag148.xml"/><Relationship Id="rId87" Type="http://schemas.openxmlformats.org/officeDocument/2006/relationships/tags" Target="../tags/tag147.xml"/><Relationship Id="rId86" Type="http://schemas.openxmlformats.org/officeDocument/2006/relationships/tags" Target="../tags/tag146.xml"/><Relationship Id="rId85" Type="http://schemas.openxmlformats.org/officeDocument/2006/relationships/tags" Target="../tags/tag145.xml"/><Relationship Id="rId84" Type="http://schemas.openxmlformats.org/officeDocument/2006/relationships/tags" Target="../tags/tag144.xml"/><Relationship Id="rId83" Type="http://schemas.openxmlformats.org/officeDocument/2006/relationships/tags" Target="../tags/tag143.xml"/><Relationship Id="rId82" Type="http://schemas.openxmlformats.org/officeDocument/2006/relationships/tags" Target="../tags/tag142.xml"/><Relationship Id="rId81" Type="http://schemas.openxmlformats.org/officeDocument/2006/relationships/tags" Target="../tags/tag141.xml"/><Relationship Id="rId80" Type="http://schemas.openxmlformats.org/officeDocument/2006/relationships/tags" Target="../tags/tag140.xml"/><Relationship Id="rId8" Type="http://schemas.openxmlformats.org/officeDocument/2006/relationships/tags" Target="../tags/tag68.xml"/><Relationship Id="rId79" Type="http://schemas.openxmlformats.org/officeDocument/2006/relationships/tags" Target="../tags/tag139.xml"/><Relationship Id="rId78" Type="http://schemas.openxmlformats.org/officeDocument/2006/relationships/tags" Target="../tags/tag138.xml"/><Relationship Id="rId77" Type="http://schemas.openxmlformats.org/officeDocument/2006/relationships/tags" Target="../tags/tag137.xml"/><Relationship Id="rId76" Type="http://schemas.openxmlformats.org/officeDocument/2006/relationships/tags" Target="../tags/tag136.xml"/><Relationship Id="rId75" Type="http://schemas.openxmlformats.org/officeDocument/2006/relationships/tags" Target="../tags/tag135.xml"/><Relationship Id="rId74" Type="http://schemas.openxmlformats.org/officeDocument/2006/relationships/tags" Target="../tags/tag134.xml"/><Relationship Id="rId73" Type="http://schemas.openxmlformats.org/officeDocument/2006/relationships/tags" Target="../tags/tag133.xml"/><Relationship Id="rId72" Type="http://schemas.openxmlformats.org/officeDocument/2006/relationships/tags" Target="../tags/tag132.xml"/><Relationship Id="rId71" Type="http://schemas.openxmlformats.org/officeDocument/2006/relationships/tags" Target="../tags/tag131.xml"/><Relationship Id="rId70" Type="http://schemas.openxmlformats.org/officeDocument/2006/relationships/tags" Target="../tags/tag130.xml"/><Relationship Id="rId7" Type="http://schemas.openxmlformats.org/officeDocument/2006/relationships/tags" Target="../tags/tag67.xml"/><Relationship Id="rId69" Type="http://schemas.openxmlformats.org/officeDocument/2006/relationships/tags" Target="../tags/tag129.xml"/><Relationship Id="rId68" Type="http://schemas.openxmlformats.org/officeDocument/2006/relationships/tags" Target="../tags/tag128.xml"/><Relationship Id="rId67" Type="http://schemas.openxmlformats.org/officeDocument/2006/relationships/tags" Target="../tags/tag127.xml"/><Relationship Id="rId66" Type="http://schemas.openxmlformats.org/officeDocument/2006/relationships/tags" Target="../tags/tag126.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image" Target="../media/image12.jpeg"/><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0" Type="http://schemas.openxmlformats.org/officeDocument/2006/relationships/slideLayout" Target="../slideLayouts/slideLayout1.xml"/><Relationship Id="rId12" Type="http://schemas.openxmlformats.org/officeDocument/2006/relationships/tags" Target="../tags/tag72.xml"/><Relationship Id="rId119" Type="http://schemas.openxmlformats.org/officeDocument/2006/relationships/image" Target="../media/image4.png"/><Relationship Id="rId118" Type="http://schemas.openxmlformats.org/officeDocument/2006/relationships/tags" Target="../tags/tag178.xml"/><Relationship Id="rId117" Type="http://schemas.openxmlformats.org/officeDocument/2006/relationships/tags" Target="../tags/tag177.xml"/><Relationship Id="rId116" Type="http://schemas.openxmlformats.org/officeDocument/2006/relationships/tags" Target="../tags/tag176.xml"/><Relationship Id="rId115" Type="http://schemas.openxmlformats.org/officeDocument/2006/relationships/tags" Target="../tags/tag175.xml"/><Relationship Id="rId114" Type="http://schemas.openxmlformats.org/officeDocument/2006/relationships/tags" Target="../tags/tag174.xml"/><Relationship Id="rId113" Type="http://schemas.openxmlformats.org/officeDocument/2006/relationships/tags" Target="../tags/tag173.xml"/><Relationship Id="rId112" Type="http://schemas.openxmlformats.org/officeDocument/2006/relationships/tags" Target="../tags/tag172.xml"/><Relationship Id="rId111" Type="http://schemas.openxmlformats.org/officeDocument/2006/relationships/tags" Target="../tags/tag171.xml"/><Relationship Id="rId110" Type="http://schemas.openxmlformats.org/officeDocument/2006/relationships/tags" Target="../tags/tag170.xml"/><Relationship Id="rId11" Type="http://schemas.openxmlformats.org/officeDocument/2006/relationships/tags" Target="../tags/tag71.xml"/><Relationship Id="rId109" Type="http://schemas.openxmlformats.org/officeDocument/2006/relationships/tags" Target="../tags/tag169.xml"/><Relationship Id="rId108" Type="http://schemas.openxmlformats.org/officeDocument/2006/relationships/tags" Target="../tags/tag168.xml"/><Relationship Id="rId107" Type="http://schemas.openxmlformats.org/officeDocument/2006/relationships/tags" Target="../tags/tag167.xml"/><Relationship Id="rId106" Type="http://schemas.openxmlformats.org/officeDocument/2006/relationships/tags" Target="../tags/tag166.xml"/><Relationship Id="rId105" Type="http://schemas.openxmlformats.org/officeDocument/2006/relationships/tags" Target="../tags/tag165.xml"/><Relationship Id="rId104" Type="http://schemas.openxmlformats.org/officeDocument/2006/relationships/tags" Target="../tags/tag164.xml"/><Relationship Id="rId103" Type="http://schemas.openxmlformats.org/officeDocument/2006/relationships/tags" Target="../tags/tag163.xml"/><Relationship Id="rId102" Type="http://schemas.openxmlformats.org/officeDocument/2006/relationships/tags" Target="../tags/tag162.xml"/><Relationship Id="rId101" Type="http://schemas.openxmlformats.org/officeDocument/2006/relationships/tags" Target="../tags/tag161.xml"/><Relationship Id="rId100" Type="http://schemas.openxmlformats.org/officeDocument/2006/relationships/tags" Target="../tags/tag160.xml"/><Relationship Id="rId10" Type="http://schemas.openxmlformats.org/officeDocument/2006/relationships/tags" Target="../tags/tag70.xml"/><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13.xml"/><Relationship Id="rId2" Type="http://schemas.openxmlformats.org/officeDocument/2006/relationships/image" Target="../media/image17.png"/><Relationship Id="rId1" Type="http://schemas.openxmlformats.org/officeDocument/2006/relationships/image" Target="../media/image13.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4.xml"/><Relationship Id="rId2" Type="http://schemas.openxmlformats.org/officeDocument/2006/relationships/image" Target="../media/image4.png"/><Relationship Id="rId1"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15.xml"/><Relationship Id="rId2" Type="http://schemas.openxmlformats.org/officeDocument/2006/relationships/image" Target="../media/image17.png"/><Relationship Id="rId1" Type="http://schemas.openxmlformats.org/officeDocument/2006/relationships/image" Target="../media/image13.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16.xml"/><Relationship Id="rId2" Type="http://schemas.openxmlformats.org/officeDocument/2006/relationships/image" Target="../media/image17.png"/><Relationship Id="rId1" Type="http://schemas.openxmlformats.org/officeDocument/2006/relationships/image" Target="../media/image13.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18.xml"/><Relationship Id="rId5" Type="http://schemas.openxmlformats.org/officeDocument/2006/relationships/image" Target="../media/image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tags" Target="../tags/tag31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99" Type="http://schemas.openxmlformats.org/officeDocument/2006/relationships/tags" Target="../tags/tag415.xml"/><Relationship Id="rId98" Type="http://schemas.openxmlformats.org/officeDocument/2006/relationships/tags" Target="../tags/tag414.xml"/><Relationship Id="rId97" Type="http://schemas.openxmlformats.org/officeDocument/2006/relationships/tags" Target="../tags/tag413.xml"/><Relationship Id="rId96" Type="http://schemas.openxmlformats.org/officeDocument/2006/relationships/tags" Target="../tags/tag412.xml"/><Relationship Id="rId95" Type="http://schemas.openxmlformats.org/officeDocument/2006/relationships/tags" Target="../tags/tag411.xml"/><Relationship Id="rId94" Type="http://schemas.openxmlformats.org/officeDocument/2006/relationships/tags" Target="../tags/tag410.xml"/><Relationship Id="rId93" Type="http://schemas.openxmlformats.org/officeDocument/2006/relationships/tags" Target="../tags/tag409.xml"/><Relationship Id="rId92" Type="http://schemas.openxmlformats.org/officeDocument/2006/relationships/tags" Target="../tags/tag408.xml"/><Relationship Id="rId91" Type="http://schemas.openxmlformats.org/officeDocument/2006/relationships/tags" Target="../tags/tag407.xml"/><Relationship Id="rId90" Type="http://schemas.openxmlformats.org/officeDocument/2006/relationships/tags" Target="../tags/tag406.xml"/><Relationship Id="rId9" Type="http://schemas.openxmlformats.org/officeDocument/2006/relationships/tags" Target="../tags/tag325.xml"/><Relationship Id="rId89" Type="http://schemas.openxmlformats.org/officeDocument/2006/relationships/tags" Target="../tags/tag405.xml"/><Relationship Id="rId88" Type="http://schemas.openxmlformats.org/officeDocument/2006/relationships/tags" Target="../tags/tag404.xml"/><Relationship Id="rId87" Type="http://schemas.openxmlformats.org/officeDocument/2006/relationships/tags" Target="../tags/tag403.xml"/><Relationship Id="rId86" Type="http://schemas.openxmlformats.org/officeDocument/2006/relationships/tags" Target="../tags/tag402.xml"/><Relationship Id="rId85" Type="http://schemas.openxmlformats.org/officeDocument/2006/relationships/tags" Target="../tags/tag401.xml"/><Relationship Id="rId84" Type="http://schemas.openxmlformats.org/officeDocument/2006/relationships/tags" Target="../tags/tag400.xml"/><Relationship Id="rId83" Type="http://schemas.openxmlformats.org/officeDocument/2006/relationships/tags" Target="../tags/tag399.xml"/><Relationship Id="rId82" Type="http://schemas.openxmlformats.org/officeDocument/2006/relationships/tags" Target="../tags/tag398.xml"/><Relationship Id="rId81" Type="http://schemas.openxmlformats.org/officeDocument/2006/relationships/tags" Target="../tags/tag397.xml"/><Relationship Id="rId80" Type="http://schemas.openxmlformats.org/officeDocument/2006/relationships/tags" Target="../tags/tag396.xml"/><Relationship Id="rId8" Type="http://schemas.openxmlformats.org/officeDocument/2006/relationships/tags" Target="../tags/tag324.xml"/><Relationship Id="rId79" Type="http://schemas.openxmlformats.org/officeDocument/2006/relationships/tags" Target="../tags/tag395.xml"/><Relationship Id="rId78" Type="http://schemas.openxmlformats.org/officeDocument/2006/relationships/tags" Target="../tags/tag394.xml"/><Relationship Id="rId77" Type="http://schemas.openxmlformats.org/officeDocument/2006/relationships/tags" Target="../tags/tag393.xml"/><Relationship Id="rId76" Type="http://schemas.openxmlformats.org/officeDocument/2006/relationships/tags" Target="../tags/tag392.xml"/><Relationship Id="rId75" Type="http://schemas.openxmlformats.org/officeDocument/2006/relationships/tags" Target="../tags/tag391.xml"/><Relationship Id="rId74" Type="http://schemas.openxmlformats.org/officeDocument/2006/relationships/tags" Target="../tags/tag390.xml"/><Relationship Id="rId73" Type="http://schemas.openxmlformats.org/officeDocument/2006/relationships/tags" Target="../tags/tag389.xml"/><Relationship Id="rId72" Type="http://schemas.openxmlformats.org/officeDocument/2006/relationships/tags" Target="../tags/tag388.xml"/><Relationship Id="rId71" Type="http://schemas.openxmlformats.org/officeDocument/2006/relationships/tags" Target="../tags/tag387.xml"/><Relationship Id="rId70" Type="http://schemas.openxmlformats.org/officeDocument/2006/relationships/tags" Target="../tags/tag386.xml"/><Relationship Id="rId7" Type="http://schemas.openxmlformats.org/officeDocument/2006/relationships/tags" Target="../tags/tag323.xml"/><Relationship Id="rId69" Type="http://schemas.openxmlformats.org/officeDocument/2006/relationships/tags" Target="../tags/tag385.xml"/><Relationship Id="rId68" Type="http://schemas.openxmlformats.org/officeDocument/2006/relationships/tags" Target="../tags/tag384.xml"/><Relationship Id="rId67" Type="http://schemas.openxmlformats.org/officeDocument/2006/relationships/tags" Target="../tags/tag383.xml"/><Relationship Id="rId66" Type="http://schemas.openxmlformats.org/officeDocument/2006/relationships/tags" Target="../tags/tag382.xml"/><Relationship Id="rId65" Type="http://schemas.openxmlformats.org/officeDocument/2006/relationships/tags" Target="../tags/tag381.xml"/><Relationship Id="rId64" Type="http://schemas.openxmlformats.org/officeDocument/2006/relationships/tags" Target="../tags/tag380.xml"/><Relationship Id="rId63" Type="http://schemas.openxmlformats.org/officeDocument/2006/relationships/tags" Target="../tags/tag379.xml"/><Relationship Id="rId62" Type="http://schemas.openxmlformats.org/officeDocument/2006/relationships/tags" Target="../tags/tag378.xml"/><Relationship Id="rId61" Type="http://schemas.openxmlformats.org/officeDocument/2006/relationships/tags" Target="../tags/tag377.xml"/><Relationship Id="rId60" Type="http://schemas.openxmlformats.org/officeDocument/2006/relationships/tags" Target="../tags/tag376.xml"/><Relationship Id="rId6" Type="http://schemas.openxmlformats.org/officeDocument/2006/relationships/tags" Target="../tags/tag322.xml"/><Relationship Id="rId59" Type="http://schemas.openxmlformats.org/officeDocument/2006/relationships/tags" Target="../tags/tag375.xml"/><Relationship Id="rId58" Type="http://schemas.openxmlformats.org/officeDocument/2006/relationships/tags" Target="../tags/tag374.xml"/><Relationship Id="rId57" Type="http://schemas.openxmlformats.org/officeDocument/2006/relationships/tags" Target="../tags/tag373.xml"/><Relationship Id="rId56" Type="http://schemas.openxmlformats.org/officeDocument/2006/relationships/tags" Target="../tags/tag372.xml"/><Relationship Id="rId55" Type="http://schemas.openxmlformats.org/officeDocument/2006/relationships/tags" Target="../tags/tag371.xml"/><Relationship Id="rId54" Type="http://schemas.openxmlformats.org/officeDocument/2006/relationships/tags" Target="../tags/tag370.xml"/><Relationship Id="rId53" Type="http://schemas.openxmlformats.org/officeDocument/2006/relationships/tags" Target="../tags/tag369.xml"/><Relationship Id="rId52" Type="http://schemas.openxmlformats.org/officeDocument/2006/relationships/tags" Target="../tags/tag368.xml"/><Relationship Id="rId51" Type="http://schemas.openxmlformats.org/officeDocument/2006/relationships/tags" Target="../tags/tag367.xml"/><Relationship Id="rId50" Type="http://schemas.openxmlformats.org/officeDocument/2006/relationships/tags" Target="../tags/tag366.xml"/><Relationship Id="rId5" Type="http://schemas.openxmlformats.org/officeDocument/2006/relationships/tags" Target="../tags/tag321.xml"/><Relationship Id="rId49" Type="http://schemas.openxmlformats.org/officeDocument/2006/relationships/tags" Target="../tags/tag365.xml"/><Relationship Id="rId48" Type="http://schemas.openxmlformats.org/officeDocument/2006/relationships/tags" Target="../tags/tag364.xml"/><Relationship Id="rId47" Type="http://schemas.openxmlformats.org/officeDocument/2006/relationships/tags" Target="../tags/tag363.xml"/><Relationship Id="rId46" Type="http://schemas.openxmlformats.org/officeDocument/2006/relationships/tags" Target="../tags/tag362.xml"/><Relationship Id="rId45" Type="http://schemas.openxmlformats.org/officeDocument/2006/relationships/tags" Target="../tags/tag361.xml"/><Relationship Id="rId44" Type="http://schemas.openxmlformats.org/officeDocument/2006/relationships/tags" Target="../tags/tag360.xml"/><Relationship Id="rId43" Type="http://schemas.openxmlformats.org/officeDocument/2006/relationships/tags" Target="../tags/tag359.xml"/><Relationship Id="rId42" Type="http://schemas.openxmlformats.org/officeDocument/2006/relationships/tags" Target="../tags/tag358.xml"/><Relationship Id="rId41" Type="http://schemas.openxmlformats.org/officeDocument/2006/relationships/tags" Target="../tags/tag357.xml"/><Relationship Id="rId40" Type="http://schemas.openxmlformats.org/officeDocument/2006/relationships/tags" Target="../tags/tag356.xml"/><Relationship Id="rId4" Type="http://schemas.openxmlformats.org/officeDocument/2006/relationships/tags" Target="../tags/tag320.xml"/><Relationship Id="rId39" Type="http://schemas.openxmlformats.org/officeDocument/2006/relationships/tags" Target="../tags/tag355.xml"/><Relationship Id="rId38" Type="http://schemas.openxmlformats.org/officeDocument/2006/relationships/tags" Target="../tags/tag354.xml"/><Relationship Id="rId37" Type="http://schemas.openxmlformats.org/officeDocument/2006/relationships/tags" Target="../tags/tag353.xml"/><Relationship Id="rId36" Type="http://schemas.openxmlformats.org/officeDocument/2006/relationships/tags" Target="../tags/tag352.xml"/><Relationship Id="rId35" Type="http://schemas.openxmlformats.org/officeDocument/2006/relationships/tags" Target="../tags/tag351.xml"/><Relationship Id="rId34" Type="http://schemas.openxmlformats.org/officeDocument/2006/relationships/tags" Target="../tags/tag350.xml"/><Relationship Id="rId33" Type="http://schemas.openxmlformats.org/officeDocument/2006/relationships/tags" Target="../tags/tag349.xml"/><Relationship Id="rId32" Type="http://schemas.openxmlformats.org/officeDocument/2006/relationships/tags" Target="../tags/tag348.xml"/><Relationship Id="rId31" Type="http://schemas.openxmlformats.org/officeDocument/2006/relationships/tags" Target="../tags/tag347.xml"/><Relationship Id="rId30" Type="http://schemas.openxmlformats.org/officeDocument/2006/relationships/tags" Target="../tags/tag346.xml"/><Relationship Id="rId3" Type="http://schemas.openxmlformats.org/officeDocument/2006/relationships/tags" Target="../tags/tag319.xml"/><Relationship Id="rId29" Type="http://schemas.openxmlformats.org/officeDocument/2006/relationships/tags" Target="../tags/tag345.xml"/><Relationship Id="rId28" Type="http://schemas.openxmlformats.org/officeDocument/2006/relationships/tags" Target="../tags/tag344.xml"/><Relationship Id="rId27" Type="http://schemas.openxmlformats.org/officeDocument/2006/relationships/tags" Target="../tags/tag343.xml"/><Relationship Id="rId26" Type="http://schemas.openxmlformats.org/officeDocument/2006/relationships/tags" Target="../tags/tag342.xml"/><Relationship Id="rId25" Type="http://schemas.openxmlformats.org/officeDocument/2006/relationships/tags" Target="../tags/tag341.xml"/><Relationship Id="rId24" Type="http://schemas.openxmlformats.org/officeDocument/2006/relationships/tags" Target="../tags/tag340.xml"/><Relationship Id="rId23" Type="http://schemas.openxmlformats.org/officeDocument/2006/relationships/tags" Target="../tags/tag339.xml"/><Relationship Id="rId22" Type="http://schemas.openxmlformats.org/officeDocument/2006/relationships/tags" Target="../tags/tag338.xml"/><Relationship Id="rId21" Type="http://schemas.openxmlformats.org/officeDocument/2006/relationships/tags" Target="../tags/tag337.xml"/><Relationship Id="rId20" Type="http://schemas.openxmlformats.org/officeDocument/2006/relationships/tags" Target="../tags/tag336.xml"/><Relationship Id="rId2" Type="http://schemas.openxmlformats.org/officeDocument/2006/relationships/image" Target="../media/image12.jpeg"/><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0" Type="http://schemas.openxmlformats.org/officeDocument/2006/relationships/slideLayout" Target="../slideLayouts/slideLayout1.xml"/><Relationship Id="rId12" Type="http://schemas.openxmlformats.org/officeDocument/2006/relationships/tags" Target="../tags/tag328.xml"/><Relationship Id="rId119" Type="http://schemas.openxmlformats.org/officeDocument/2006/relationships/image" Target="../media/image4.png"/><Relationship Id="rId118" Type="http://schemas.openxmlformats.org/officeDocument/2006/relationships/tags" Target="../tags/tag434.xml"/><Relationship Id="rId117" Type="http://schemas.openxmlformats.org/officeDocument/2006/relationships/tags" Target="../tags/tag433.xml"/><Relationship Id="rId116" Type="http://schemas.openxmlformats.org/officeDocument/2006/relationships/tags" Target="../tags/tag432.xml"/><Relationship Id="rId115" Type="http://schemas.openxmlformats.org/officeDocument/2006/relationships/tags" Target="../tags/tag431.xml"/><Relationship Id="rId114" Type="http://schemas.openxmlformats.org/officeDocument/2006/relationships/tags" Target="../tags/tag430.xml"/><Relationship Id="rId113" Type="http://schemas.openxmlformats.org/officeDocument/2006/relationships/tags" Target="../tags/tag429.xml"/><Relationship Id="rId112" Type="http://schemas.openxmlformats.org/officeDocument/2006/relationships/tags" Target="../tags/tag428.xml"/><Relationship Id="rId111" Type="http://schemas.openxmlformats.org/officeDocument/2006/relationships/tags" Target="../tags/tag427.xml"/><Relationship Id="rId110" Type="http://schemas.openxmlformats.org/officeDocument/2006/relationships/tags" Target="../tags/tag426.xml"/><Relationship Id="rId11" Type="http://schemas.openxmlformats.org/officeDocument/2006/relationships/tags" Target="../tags/tag327.xml"/><Relationship Id="rId109" Type="http://schemas.openxmlformats.org/officeDocument/2006/relationships/tags" Target="../tags/tag425.xml"/><Relationship Id="rId108" Type="http://schemas.openxmlformats.org/officeDocument/2006/relationships/tags" Target="../tags/tag424.xml"/><Relationship Id="rId107" Type="http://schemas.openxmlformats.org/officeDocument/2006/relationships/tags" Target="../tags/tag423.xml"/><Relationship Id="rId106" Type="http://schemas.openxmlformats.org/officeDocument/2006/relationships/tags" Target="../tags/tag422.xml"/><Relationship Id="rId105" Type="http://schemas.openxmlformats.org/officeDocument/2006/relationships/tags" Target="../tags/tag421.xml"/><Relationship Id="rId104" Type="http://schemas.openxmlformats.org/officeDocument/2006/relationships/tags" Target="../tags/tag420.xml"/><Relationship Id="rId103" Type="http://schemas.openxmlformats.org/officeDocument/2006/relationships/tags" Target="../tags/tag419.xml"/><Relationship Id="rId102" Type="http://schemas.openxmlformats.org/officeDocument/2006/relationships/tags" Target="../tags/tag418.xml"/><Relationship Id="rId101" Type="http://schemas.openxmlformats.org/officeDocument/2006/relationships/tags" Target="../tags/tag417.xml"/><Relationship Id="rId100" Type="http://schemas.openxmlformats.org/officeDocument/2006/relationships/tags" Target="../tags/tag416.xml"/><Relationship Id="rId10" Type="http://schemas.openxmlformats.org/officeDocument/2006/relationships/tags" Target="../tags/tag326.xml"/><Relationship Id="rId1" Type="http://schemas.openxmlformats.org/officeDocument/2006/relationships/image" Target="../media/image11.jpe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53.jpeg"/><Relationship Id="rId2" Type="http://schemas.openxmlformats.org/officeDocument/2006/relationships/image" Target="../media/image15.png"/><Relationship Id="rId1" Type="http://schemas.openxmlformats.org/officeDocument/2006/relationships/image" Target="../media/image14.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22.jpeg"/><Relationship Id="rId2" Type="http://schemas.openxmlformats.org/officeDocument/2006/relationships/image" Target="../media/image54.jpeg"/><Relationship Id="rId1" Type="http://schemas.openxmlformats.org/officeDocument/2006/relationships/image" Target="../media/image4.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22.jpeg"/><Relationship Id="rId4" Type="http://schemas.openxmlformats.org/officeDocument/2006/relationships/image" Target="../media/image54.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4.jpeg"/><Relationship Id="rId4" Type="http://schemas.openxmlformats.org/officeDocument/2006/relationships/image" Target="../media/image55.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4.png"/></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5.jpeg"/><Relationship Id="rId4" Type="http://schemas.openxmlformats.org/officeDocument/2006/relationships/image" Target="../media/image56.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6.jpeg"/><Relationship Id="rId4" Type="http://schemas.openxmlformats.org/officeDocument/2006/relationships/image" Target="../media/image57.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4.png"/></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7.jpeg"/><Relationship Id="rId4" Type="http://schemas.openxmlformats.org/officeDocument/2006/relationships/image" Target="../media/image58.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8.jpeg"/><Relationship Id="rId4" Type="http://schemas.openxmlformats.org/officeDocument/2006/relationships/image" Target="../media/image59.jpeg"/><Relationship Id="rId3" Type="http://schemas.openxmlformats.org/officeDocument/2006/relationships/image" Target="../media/image54.jpeg"/><Relationship Id="rId2" Type="http://schemas.openxmlformats.org/officeDocument/2006/relationships/image" Target="../media/image60.jpeg"/><Relationship Id="rId1" Type="http://schemas.openxmlformats.org/officeDocument/2006/relationships/image" Target="../media/image4.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435.xml"/><Relationship Id="rId2" Type="http://schemas.openxmlformats.org/officeDocument/2006/relationships/image" Target="../media/image4.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17.png"/><Relationship Id="rId4" Type="http://schemas.openxmlformats.org/officeDocument/2006/relationships/image" Target="../media/image4.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media" Target="../media/audio3.wav"/><Relationship Id="rId3" Type="http://schemas.openxmlformats.org/officeDocument/2006/relationships/audio" Target="../media/audio3.wav"/><Relationship Id="rId2" Type="http://schemas.openxmlformats.org/officeDocument/2006/relationships/image" Target="../media/image9.png"/><Relationship Id="rId1" Type="http://schemas.openxmlformats.org/officeDocument/2006/relationships/image" Target="../media/image11.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7.png"/><Relationship Id="rId1" Type="http://schemas.openxmlformats.org/officeDocument/2006/relationships/image" Target="../media/image11.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7.png"/><Relationship Id="rId1" Type="http://schemas.openxmlformats.org/officeDocument/2006/relationships/image" Target="../media/image11.jpe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7.png"/><Relationship Id="rId1" Type="http://schemas.openxmlformats.org/officeDocument/2006/relationships/image" Target="../media/image11.jpe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7.png"/><Relationship Id="rId1" Type="http://schemas.openxmlformats.org/officeDocument/2006/relationships/image" Target="../media/image11.jpe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7.png"/><Relationship Id="rId1" Type="http://schemas.openxmlformats.org/officeDocument/2006/relationships/image" Target="../media/image11.jpe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7.png"/><Relationship Id="rId1" Type="http://schemas.openxmlformats.org/officeDocument/2006/relationships/image" Target="../media/image11.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8.xml"/><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0.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tags" Target="../tags/tag441.xml"/><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tags" Target="../tags/tag442.xml"/><Relationship Id="rId1" Type="http://schemas.openxmlformats.org/officeDocument/2006/relationships/image" Target="../media/image1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44.xml"/><Relationship Id="rId5" Type="http://schemas.openxmlformats.org/officeDocument/2006/relationships/image" Target="../media/image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tags" Target="../tags/tag443.xml"/></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18.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501660" y="5373370"/>
            <a:ext cx="9595725" cy="1152525"/>
          </a:xfrm>
          <a:prstGeom prst="roundRect">
            <a:avLst/>
          </a:prstGeom>
          <a:noFill/>
          <a:ln>
            <a:solidFill>
              <a:srgbClr val="3B0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p:cNvSpPr txBox="1"/>
          <p:nvPr/>
        </p:nvSpPr>
        <p:spPr>
          <a:xfrm>
            <a:off x="2583575" y="5549900"/>
            <a:ext cx="9595725" cy="829945"/>
          </a:xfrm>
          <a:prstGeom prst="rect">
            <a:avLst/>
          </a:prstGeom>
          <a:noFill/>
        </p:spPr>
        <p:txBody>
          <a:bodyPr wrap="square" rtlCol="0">
            <a:spAutoFit/>
          </a:bodyPr>
          <a:lstStyle/>
          <a:p>
            <a:r>
              <a:rPr lang="zh-CN" altLang="en-US" sz="2400" b="1" dirty="0">
                <a:solidFill>
                  <a:schemeClr val="tx1"/>
                </a:solidFill>
                <a:latin typeface="思源黑体 CN Regular" panose="020B0500000000000000" pitchFamily="34" charset="-122"/>
                <a:ea typeface="思源黑体 CN Regular" panose="020B0500000000000000" pitchFamily="34" charset="-122"/>
              </a:rPr>
              <a:t>本课件和教学视频著作权归大敏姐姐所有，未经授权进行搬运、洗稿、二次转发、销售等侵权行为，都属于</a:t>
            </a:r>
            <a:r>
              <a:rPr lang="zh-CN" altLang="en-US" sz="2400" b="1" dirty="0">
                <a:solidFill>
                  <a:srgbClr val="FF0000"/>
                </a:solidFill>
                <a:latin typeface="思源黑体 CN Regular" panose="020B0500000000000000" pitchFamily="34" charset="-122"/>
                <a:ea typeface="思源黑体 CN Regular" panose="020B0500000000000000" pitchFamily="34" charset="-122"/>
              </a:rPr>
              <a:t>违法</a:t>
            </a:r>
            <a:r>
              <a:rPr lang="zh-CN" altLang="en-US" sz="2400" b="1" dirty="0">
                <a:solidFill>
                  <a:schemeClr val="tx1"/>
                </a:solidFill>
                <a:latin typeface="思源黑体 CN Regular" panose="020B0500000000000000" pitchFamily="34" charset="-122"/>
                <a:ea typeface="思源黑体 CN Regular" panose="020B0500000000000000" pitchFamily="34" charset="-122"/>
              </a:rPr>
              <a:t>。</a:t>
            </a:r>
            <a:r>
              <a:rPr lang="zh-CN" altLang="en-US" sz="2400" b="1" dirty="0">
                <a:solidFill>
                  <a:srgbClr val="FF0000"/>
                </a:solidFill>
                <a:latin typeface="思源黑体 CN Regular" panose="020B0500000000000000" pitchFamily="34" charset="-122"/>
                <a:ea typeface="思源黑体 CN Regular" panose="020B0500000000000000" pitchFamily="34" charset="-122"/>
              </a:rPr>
              <a:t>违者绝对追责到底！</a:t>
            </a:r>
            <a:endParaRPr lang="zh-CN" altLang="en-US" sz="2400" b="1" dirty="0">
              <a:solidFill>
                <a:srgbClr val="FF0000"/>
              </a:soli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25082" y="547370"/>
            <a:ext cx="7021830" cy="521970"/>
          </a:xfrm>
          <a:prstGeom prst="rect">
            <a:avLst/>
          </a:prstGeom>
          <a:noFill/>
        </p:spPr>
        <p:txBody>
          <a:bodyPr wrap="square" rtlCol="0" anchor="t">
            <a:spAutoFit/>
          </a:bodyPr>
          <a:lstStyle/>
          <a:p>
            <a:pPr algn="l"/>
            <a:r>
              <a:rPr lang="zh-CN" altLang="en-US" sz="2800" b="1" dirty="0">
                <a:latin typeface="思源黑体 CN Bold" panose="020B0800000000000000" charset="-122"/>
                <a:ea typeface="思源黑体 CN Bold" panose="020B0800000000000000" charset="-122"/>
                <a:cs typeface="思源黑体 CN Bold" panose="020B0800000000000000" charset="-122"/>
                <a:sym typeface="+mn-ea"/>
              </a:rPr>
              <a:t>感谢选择大敏姐姐</a:t>
            </a:r>
            <a:r>
              <a:rPr lang="zh-CN" altLang="en-US" sz="2800" b="1" dirty="0">
                <a:solidFill>
                  <a:srgbClr val="3B0B3D"/>
                </a:solidFill>
                <a:latin typeface="思源黑体 CN Bold" panose="020B0800000000000000" charset="-122"/>
                <a:ea typeface="思源黑体 CN Bold" panose="020B0800000000000000" charset="-122"/>
                <a:cs typeface="思源黑体 CN Bold" panose="020B0800000000000000" charset="-122"/>
                <a:sym typeface="+mn-ea"/>
              </a:rPr>
              <a:t>原创高品质</a:t>
            </a:r>
            <a:r>
              <a:rPr lang="en-US" altLang="zh-CN" sz="2800" b="1" dirty="0">
                <a:latin typeface="思源黑体 CN Bold" panose="020B0800000000000000" charset="-122"/>
                <a:ea typeface="思源黑体 CN Bold" panose="020B0800000000000000" charset="-122"/>
                <a:cs typeface="思源黑体 CN Bold" panose="020B0800000000000000" charset="-122"/>
                <a:sym typeface="+mn-ea"/>
              </a:rPr>
              <a:t>HSK</a:t>
            </a:r>
            <a:r>
              <a:rPr lang="zh-CN" altLang="en-US" sz="2800" b="1" dirty="0">
                <a:latin typeface="思源黑体 CN Bold" panose="020B0800000000000000" charset="-122"/>
                <a:ea typeface="思源黑体 CN Bold" panose="020B0800000000000000" charset="-122"/>
                <a:cs typeface="思源黑体 CN Bold" panose="020B0800000000000000" charset="-122"/>
                <a:sym typeface="+mn-ea"/>
              </a:rPr>
              <a:t>系列课件</a:t>
            </a:r>
            <a:r>
              <a:rPr lang="en-US" altLang="zh-CN" sz="2800" b="1" dirty="0">
                <a:latin typeface="思源黑体 CN Bold" panose="020B0800000000000000" charset="-122"/>
                <a:ea typeface="思源黑体 CN Bold" panose="020B0800000000000000" charset="-122"/>
                <a:cs typeface="思源黑体 CN Bold" panose="020B0800000000000000" charset="-122"/>
                <a:sym typeface="+mn-ea"/>
              </a:rPr>
              <a:t>!</a:t>
            </a:r>
            <a:endParaRPr lang="en-US" altLang="zh-CN" sz="2800" b="1" dirty="0">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19" name="组合 18"/>
          <p:cNvGrpSpPr/>
          <p:nvPr/>
        </p:nvGrpSpPr>
        <p:grpSpPr>
          <a:xfrm>
            <a:off x="7752398" y="2694940"/>
            <a:ext cx="3446145" cy="1468755"/>
            <a:chOff x="12547" y="3585"/>
            <a:chExt cx="5427" cy="2313"/>
          </a:xfrm>
        </p:grpSpPr>
        <p:pic>
          <p:nvPicPr>
            <p:cNvPr id="1026" name="Picture 2" descr="C:\Users\Administrator\Desktop\小红书logo_副本.png"/>
            <p:cNvPicPr>
              <a:picLocks noChangeAspect="1" noChangeArrowheads="1"/>
            </p:cNvPicPr>
            <p:nvPr/>
          </p:nvPicPr>
          <p:blipFill>
            <a:blip r:embed="rId1" cstate="print"/>
            <a:srcRect/>
            <a:stretch>
              <a:fillRect/>
            </a:stretch>
          </p:blipFill>
          <p:spPr bwMode="auto">
            <a:xfrm>
              <a:off x="12547" y="3585"/>
              <a:ext cx="1041" cy="1044"/>
            </a:xfrm>
            <a:prstGeom prst="rect">
              <a:avLst/>
            </a:prstGeom>
            <a:noFill/>
          </p:spPr>
        </p:pic>
        <p:sp>
          <p:nvSpPr>
            <p:cNvPr id="17" name="TextBox 9"/>
            <p:cNvSpPr txBox="1"/>
            <p:nvPr/>
          </p:nvSpPr>
          <p:spPr>
            <a:xfrm>
              <a:off x="13778" y="3855"/>
              <a:ext cx="4196" cy="580"/>
            </a:xfrm>
            <a:prstGeom prst="rect">
              <a:avLst/>
            </a:prstGeom>
            <a:noFill/>
          </p:spPr>
          <p:txBody>
            <a:bodyPr wrap="square" rtlCol="0">
              <a:spAutoFit/>
            </a:bodyPr>
            <a:lstStyle/>
            <a:p>
              <a:r>
                <a:rPr lang="en-US" altLang="zh-CN" b="1" dirty="0">
                  <a:solidFill>
                    <a:srgbClr val="FF0000"/>
                  </a:solidFill>
                  <a:latin typeface="Microsoft YaHei" panose="020B0503020204020204" charset="-122"/>
                  <a:ea typeface="Microsoft YaHei" panose="020B0503020204020204" charset="-122"/>
                </a:rPr>
                <a:t>@</a:t>
              </a:r>
              <a:r>
                <a:rPr lang="zh-CN" altLang="en-US" b="1" dirty="0">
                  <a:solidFill>
                    <a:srgbClr val="FF0000"/>
                  </a:solidFill>
                  <a:latin typeface="Microsoft YaHei" panose="020B0503020204020204" charset="-122"/>
                  <a:ea typeface="Microsoft YaHei" panose="020B0503020204020204" charset="-122"/>
                </a:rPr>
                <a:t>大敏</a:t>
              </a:r>
              <a:r>
                <a:rPr lang="en-US" altLang="zh-CN" b="1" dirty="0">
                  <a:solidFill>
                    <a:srgbClr val="FF0000"/>
                  </a:solidFill>
                  <a:latin typeface="Microsoft YaHei" panose="020B0503020204020204" charset="-122"/>
                  <a:ea typeface="Microsoft YaHei" panose="020B0503020204020204" charset="-122"/>
                </a:rPr>
                <a:t>HSK</a:t>
              </a:r>
              <a:r>
                <a:rPr lang="zh-CN" altLang="en-US" b="1" dirty="0">
                  <a:solidFill>
                    <a:srgbClr val="FF0000"/>
                  </a:solidFill>
                  <a:latin typeface="Microsoft YaHei" panose="020B0503020204020204" charset="-122"/>
                  <a:ea typeface="Microsoft YaHei" panose="020B0503020204020204" charset="-122"/>
                </a:rPr>
                <a:t>原创课件</a:t>
              </a:r>
              <a:endParaRPr lang="zh-CN" altLang="en-US" b="1" dirty="0">
                <a:solidFill>
                  <a:srgbClr val="FF0000"/>
                </a:solidFill>
                <a:latin typeface="Microsoft YaHei" panose="020B0503020204020204" charset="-122"/>
                <a:ea typeface="Microsoft YaHei" panose="020B0503020204020204" charset="-122"/>
              </a:endParaRPr>
            </a:p>
          </p:txBody>
        </p:sp>
        <p:pic>
          <p:nvPicPr>
            <p:cNvPr id="1027" name="Picture 3" descr="C:\Users\Administrator\Desktop\微信_副本.png"/>
            <p:cNvPicPr>
              <a:picLocks noChangeAspect="1" noChangeArrowheads="1"/>
            </p:cNvPicPr>
            <p:nvPr/>
          </p:nvPicPr>
          <p:blipFill>
            <a:blip r:embed="rId2" cstate="print"/>
            <a:srcRect/>
            <a:stretch>
              <a:fillRect/>
            </a:stretch>
          </p:blipFill>
          <p:spPr bwMode="auto">
            <a:xfrm>
              <a:off x="12561" y="4897"/>
              <a:ext cx="996" cy="1001"/>
            </a:xfrm>
            <a:prstGeom prst="rect">
              <a:avLst/>
            </a:prstGeom>
            <a:noFill/>
          </p:spPr>
        </p:pic>
        <p:sp>
          <p:nvSpPr>
            <p:cNvPr id="18" name="TextBox 10"/>
            <p:cNvSpPr txBox="1"/>
            <p:nvPr/>
          </p:nvSpPr>
          <p:spPr>
            <a:xfrm>
              <a:off x="13873" y="5046"/>
              <a:ext cx="2090" cy="580"/>
            </a:xfrm>
            <a:prstGeom prst="rect">
              <a:avLst/>
            </a:prstGeom>
            <a:noFill/>
          </p:spPr>
          <p:txBody>
            <a:bodyPr wrap="square" rtlCol="0">
              <a:spAutoFit/>
            </a:bodyPr>
            <a:lstStyle/>
            <a:p>
              <a:r>
                <a:rPr lang="en-US" altLang="zh-CN" b="1" dirty="0">
                  <a:solidFill>
                    <a:srgbClr val="3CB035"/>
                  </a:solidFill>
                  <a:latin typeface="Microsoft YaHei" panose="020B0503020204020204" charset="-122"/>
                  <a:ea typeface="Microsoft YaHei" panose="020B0503020204020204" charset="-122"/>
                </a:rPr>
                <a:t>dmgqs01</a:t>
              </a:r>
              <a:endParaRPr lang="en-US" altLang="zh-CN" b="1" dirty="0">
                <a:solidFill>
                  <a:srgbClr val="3CB035"/>
                </a:solidFill>
                <a:latin typeface="Microsoft YaHei" panose="020B0503020204020204" charset="-122"/>
                <a:ea typeface="Microsoft YaHei" panose="020B0503020204020204" charset="-122"/>
              </a:endParaRPr>
            </a:p>
          </p:txBody>
        </p:sp>
      </p:grpSp>
      <p:pic>
        <p:nvPicPr>
          <p:cNvPr id="2" name="图片 1" descr="1"/>
          <p:cNvPicPr>
            <a:picLocks noChangeAspect="1"/>
          </p:cNvPicPr>
          <p:nvPr/>
        </p:nvPicPr>
        <p:blipFill>
          <a:blip r:embed="rId3"/>
          <a:stretch>
            <a:fillRect/>
          </a:stretch>
        </p:blipFill>
        <p:spPr>
          <a:xfrm>
            <a:off x="10719753" y="0"/>
            <a:ext cx="1459230" cy="1459230"/>
          </a:xfrm>
          <a:prstGeom prst="rect">
            <a:avLst/>
          </a:prstGeom>
        </p:spPr>
      </p:pic>
      <p:pic>
        <p:nvPicPr>
          <p:cNvPr id="6" name="图片 5" descr="D:\大敏\HSK课件宣传\图片素材\HSK6\封面.png封面"/>
          <p:cNvPicPr>
            <a:picLocks noChangeAspect="1"/>
          </p:cNvPicPr>
          <p:nvPr/>
        </p:nvPicPr>
        <p:blipFill>
          <a:blip r:embed="rId4"/>
          <a:srcRect/>
          <a:stretch>
            <a:fillRect/>
          </a:stretch>
        </p:blipFill>
        <p:spPr>
          <a:xfrm>
            <a:off x="81915" y="1222375"/>
            <a:ext cx="5977890" cy="3486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归还.jpg归还"/>
          <p:cNvPicPr>
            <a:picLocks noChangeArrowheads="1"/>
          </p:cNvPicPr>
          <p:nvPr/>
        </p:nvPicPr>
        <p:blipFill>
          <a:blip r:embed="rId2"/>
          <a:srcRect/>
          <a:stretch>
            <a:fillRect/>
          </a:stretch>
        </p:blipFill>
        <p:spPr bwMode="auto">
          <a:xfrm>
            <a:off x="8395335" y="2495550"/>
            <a:ext cx="2324100" cy="19024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从容.jpg从容"/>
          <p:cNvPicPr>
            <a:picLocks noChangeArrowheads="1"/>
          </p:cNvPicPr>
          <p:nvPr/>
        </p:nvPicPr>
        <p:blipFill>
          <a:blip r:embed="rId3"/>
          <a:srcRect/>
          <a:stretch>
            <a:fillRect/>
          </a:stretch>
        </p:blipFill>
        <p:spPr bwMode="auto">
          <a:xfrm>
            <a:off x="8830310" y="5332730"/>
            <a:ext cx="1334135" cy="8890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圈套.jpg圈套"/>
          <p:cNvPicPr>
            <a:picLocks noChangeArrowheads="1"/>
          </p:cNvPicPr>
          <p:nvPr/>
        </p:nvPicPr>
        <p:blipFill>
          <a:blip r:embed="rId4"/>
          <a:srcRect/>
          <a:stretch>
            <a:fillRect/>
          </a:stretch>
        </p:blipFill>
        <p:spPr bwMode="auto">
          <a:xfrm>
            <a:off x="8830310" y="655320"/>
            <a:ext cx="1334135" cy="9950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爱不释手.jpg爱不释手"/>
          <p:cNvPicPr>
            <a:picLocks noChangeArrowheads="1"/>
          </p:cNvPicPr>
          <p:nvPr/>
        </p:nvPicPr>
        <p:blipFill>
          <a:blip r:embed="rId5"/>
          <a:srcRect/>
          <a:stretch>
            <a:fillRect/>
          </a:stretch>
        </p:blipFill>
        <p:spPr bwMode="auto">
          <a:xfrm>
            <a:off x="8947398" y="-1402599"/>
            <a:ext cx="1005205" cy="10045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中央.jpg中央"/>
          <p:cNvPicPr>
            <a:picLocks noChangeArrowheads="1"/>
          </p:cNvPicPr>
          <p:nvPr/>
        </p:nvPicPr>
        <p:blipFill>
          <a:blip r:embed="rId6"/>
          <a:srcRect/>
          <a:stretch>
            <a:fillRect/>
          </a:stretch>
        </p:blipFill>
        <p:spPr bwMode="auto">
          <a:xfrm>
            <a:off x="9034780" y="7453630"/>
            <a:ext cx="829945" cy="6203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guī huán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归还</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return, to give back</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628765" cy="720090"/>
            <a:chOff x="196" y="9126"/>
            <a:chExt cx="10037" cy="1134"/>
          </a:xfrm>
        </p:grpSpPr>
        <p:sp>
          <p:nvSpPr>
            <p:cNvPr id="11" name="圆角矩形 10"/>
            <p:cNvSpPr/>
            <p:nvPr/>
          </p:nvSpPr>
          <p:spPr>
            <a:xfrm>
              <a:off x="197" y="9126"/>
              <a:ext cx="997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03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我可以借你钱，但你一定要如期归还。</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从容.jpg从容"/>
          <p:cNvPicPr>
            <a:picLocks noChangeArrowheads="1"/>
          </p:cNvPicPr>
          <p:nvPr/>
        </p:nvPicPr>
        <p:blipFill>
          <a:blip r:embed="rId2"/>
          <a:srcRect/>
          <a:stretch>
            <a:fillRect/>
          </a:stretch>
        </p:blipFill>
        <p:spPr bwMode="auto">
          <a:xfrm>
            <a:off x="8097520" y="2458085"/>
            <a:ext cx="2884805" cy="19234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中央.jpg中央"/>
          <p:cNvPicPr>
            <a:picLocks noChangeArrowheads="1"/>
          </p:cNvPicPr>
          <p:nvPr/>
        </p:nvPicPr>
        <p:blipFill>
          <a:blip r:embed="rId3"/>
          <a:srcRect/>
          <a:stretch>
            <a:fillRect/>
          </a:stretch>
        </p:blipFill>
        <p:spPr bwMode="auto">
          <a:xfrm>
            <a:off x="8776335" y="5352733"/>
            <a:ext cx="1347470" cy="100647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归还.jpg归还"/>
          <p:cNvPicPr>
            <a:picLocks noChangeArrowheads="1"/>
          </p:cNvPicPr>
          <p:nvPr/>
        </p:nvPicPr>
        <p:blipFill>
          <a:blip r:embed="rId4"/>
          <a:srcRect/>
          <a:stretch>
            <a:fillRect/>
          </a:stretch>
        </p:blipFill>
        <p:spPr bwMode="auto">
          <a:xfrm>
            <a:off x="8911908" y="640715"/>
            <a:ext cx="1075690" cy="8801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圈套.jpg圈套"/>
          <p:cNvPicPr>
            <a:picLocks noChangeArrowheads="1"/>
          </p:cNvPicPr>
          <p:nvPr/>
        </p:nvPicPr>
        <p:blipFill>
          <a:blip r:embed="rId5"/>
          <a:srcRect/>
          <a:stretch>
            <a:fillRect/>
          </a:stretch>
        </p:blipFill>
        <p:spPr bwMode="auto">
          <a:xfrm>
            <a:off x="8986520" y="-1019492"/>
            <a:ext cx="927100" cy="5156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兑现.jpg兑现"/>
          <p:cNvPicPr>
            <a:picLocks noChangeArrowheads="1"/>
          </p:cNvPicPr>
          <p:nvPr/>
        </p:nvPicPr>
        <p:blipFill>
          <a:blip r:embed="rId6"/>
          <a:srcRect/>
          <a:stretch>
            <a:fillRect/>
          </a:stretch>
        </p:blipFill>
        <p:spPr bwMode="auto">
          <a:xfrm>
            <a:off x="9057005" y="7407910"/>
            <a:ext cx="855980" cy="63817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cóng róng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从容</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calm, leisurely</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68159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他做什么事都是那么不紧不慢的，很从容。</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中央.jpg中央"/>
          <p:cNvPicPr>
            <a:picLocks noChangeArrowheads="1"/>
          </p:cNvPicPr>
          <p:nvPr/>
        </p:nvPicPr>
        <p:blipFill>
          <a:blip r:embed="rId2"/>
          <a:srcRect/>
          <a:stretch>
            <a:fillRect/>
          </a:stretch>
        </p:blipFill>
        <p:spPr bwMode="auto">
          <a:xfrm>
            <a:off x="7933690" y="2374265"/>
            <a:ext cx="2994660" cy="20726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兑现.jpg兑现"/>
          <p:cNvPicPr>
            <a:picLocks noChangeArrowheads="1"/>
          </p:cNvPicPr>
          <p:nvPr/>
        </p:nvPicPr>
        <p:blipFill>
          <a:blip r:embed="rId3"/>
          <a:srcRect/>
          <a:stretch>
            <a:fillRect/>
          </a:stretch>
        </p:blipFill>
        <p:spPr bwMode="auto">
          <a:xfrm>
            <a:off x="8830310" y="5370513"/>
            <a:ext cx="1418590" cy="9455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从容.jpg从容"/>
          <p:cNvPicPr>
            <a:picLocks noChangeArrowheads="1"/>
          </p:cNvPicPr>
          <p:nvPr/>
        </p:nvPicPr>
        <p:blipFill>
          <a:blip r:embed="rId4"/>
          <a:srcRect/>
          <a:stretch>
            <a:fillRect/>
          </a:stretch>
        </p:blipFill>
        <p:spPr bwMode="auto">
          <a:xfrm>
            <a:off x="8830558" y="577250"/>
            <a:ext cx="1238885" cy="8255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归还.jpg归还"/>
          <p:cNvPicPr>
            <a:picLocks noChangeArrowheads="1"/>
          </p:cNvPicPr>
          <p:nvPr/>
        </p:nvPicPr>
        <p:blipFill>
          <a:blip r:embed="rId5"/>
          <a:srcRect/>
          <a:stretch>
            <a:fillRect/>
          </a:stretch>
        </p:blipFill>
        <p:spPr bwMode="auto">
          <a:xfrm>
            <a:off x="9032875" y="-1194435"/>
            <a:ext cx="833120" cy="7112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妄想.jpg妄想"/>
          <p:cNvPicPr>
            <a:picLocks noChangeArrowheads="1"/>
          </p:cNvPicPr>
          <p:nvPr/>
        </p:nvPicPr>
        <p:blipFill>
          <a:blip r:embed="rId6"/>
          <a:srcRect/>
          <a:stretch>
            <a:fillRect/>
          </a:stretch>
        </p:blipFill>
        <p:spPr bwMode="auto">
          <a:xfrm>
            <a:off x="8900160" y="7402830"/>
            <a:ext cx="1099185" cy="84328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zhōng yāng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中央</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middle, center</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07072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站在舞台中央唱歌的是我最爱的歌手。</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兑现.jpg兑现"/>
          <p:cNvPicPr>
            <a:picLocks noChangeArrowheads="1"/>
          </p:cNvPicPr>
          <p:nvPr/>
        </p:nvPicPr>
        <p:blipFill>
          <a:blip r:embed="rId2"/>
          <a:srcRect/>
          <a:stretch>
            <a:fillRect/>
          </a:stretch>
        </p:blipFill>
        <p:spPr bwMode="auto">
          <a:xfrm>
            <a:off x="7943215" y="2284095"/>
            <a:ext cx="2994660" cy="19964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妄想.jpg妄想"/>
          <p:cNvPicPr>
            <a:picLocks noChangeArrowheads="1"/>
          </p:cNvPicPr>
          <p:nvPr/>
        </p:nvPicPr>
        <p:blipFill>
          <a:blip r:embed="rId3"/>
          <a:srcRect/>
          <a:stretch>
            <a:fillRect/>
          </a:stretch>
        </p:blipFill>
        <p:spPr bwMode="auto">
          <a:xfrm>
            <a:off x="8799195" y="5375910"/>
            <a:ext cx="1282700" cy="8007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中央.jpg中央"/>
          <p:cNvPicPr>
            <a:picLocks noChangeArrowheads="1"/>
          </p:cNvPicPr>
          <p:nvPr/>
        </p:nvPicPr>
        <p:blipFill>
          <a:blip r:embed="rId4"/>
          <a:srcRect/>
          <a:stretch>
            <a:fillRect/>
          </a:stretch>
        </p:blipFill>
        <p:spPr bwMode="auto">
          <a:xfrm>
            <a:off x="8870950" y="438785"/>
            <a:ext cx="1157605" cy="8655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从容.jpg从容"/>
          <p:cNvPicPr>
            <a:picLocks noChangeArrowheads="1"/>
          </p:cNvPicPr>
          <p:nvPr/>
        </p:nvPicPr>
        <p:blipFill>
          <a:blip r:embed="rId5"/>
          <a:srcRect/>
          <a:stretch>
            <a:fillRect/>
          </a:stretch>
        </p:blipFill>
        <p:spPr bwMode="auto">
          <a:xfrm>
            <a:off x="8899525" y="-1266825"/>
            <a:ext cx="1101090" cy="8674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爱不释手.jpg爱不释手"/>
          <p:cNvPicPr>
            <a:picLocks noChangeArrowheads="1"/>
          </p:cNvPicPr>
          <p:nvPr/>
        </p:nvPicPr>
        <p:blipFill>
          <a:blip r:embed="rId6"/>
          <a:srcRect/>
          <a:stretch>
            <a:fillRect/>
          </a:stretch>
        </p:blipFill>
        <p:spPr bwMode="auto">
          <a:xfrm>
            <a:off x="8924856" y="7215173"/>
            <a:ext cx="1050290" cy="10496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duì xiàn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兑现</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fulfill</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303010" cy="720090"/>
            <a:chOff x="196" y="9126"/>
            <a:chExt cx="10921" cy="1134"/>
          </a:xfrm>
        </p:grpSpPr>
        <p:sp>
          <p:nvSpPr>
            <p:cNvPr id="11" name="圆角矩形 10"/>
            <p:cNvSpPr/>
            <p:nvPr/>
          </p:nvSpPr>
          <p:spPr>
            <a:xfrm>
              <a:off x="197" y="9126"/>
              <a:ext cx="10919"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921"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只要承诺了，就应该去兑现。</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妄想.jpg妄想"/>
          <p:cNvPicPr>
            <a:picLocks noChangeArrowheads="1"/>
          </p:cNvPicPr>
          <p:nvPr/>
        </p:nvPicPr>
        <p:blipFill>
          <a:blip r:embed="rId2"/>
          <a:srcRect/>
          <a:stretch>
            <a:fillRect/>
          </a:stretch>
        </p:blipFill>
        <p:spPr bwMode="auto">
          <a:xfrm>
            <a:off x="8059420" y="2590165"/>
            <a:ext cx="2851150" cy="18072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爱不释手.jpg爱不释手"/>
          <p:cNvPicPr>
            <a:picLocks noChangeArrowheads="1"/>
          </p:cNvPicPr>
          <p:nvPr/>
        </p:nvPicPr>
        <p:blipFill>
          <a:blip r:embed="rId3"/>
          <a:srcRect/>
          <a:stretch>
            <a:fillRect/>
          </a:stretch>
        </p:blipFill>
        <p:spPr bwMode="auto">
          <a:xfrm>
            <a:off x="8679815" y="5236845"/>
            <a:ext cx="1540510" cy="10274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兑现.jpg兑现"/>
          <p:cNvPicPr>
            <a:picLocks noChangeArrowheads="1"/>
          </p:cNvPicPr>
          <p:nvPr/>
        </p:nvPicPr>
        <p:blipFill>
          <a:blip r:embed="rId4"/>
          <a:srcRect/>
          <a:stretch>
            <a:fillRect/>
          </a:stretch>
        </p:blipFill>
        <p:spPr bwMode="auto">
          <a:xfrm>
            <a:off x="8728958" y="509305"/>
            <a:ext cx="1442085" cy="9613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中央.jpg中央"/>
          <p:cNvPicPr>
            <a:picLocks noChangeArrowheads="1"/>
          </p:cNvPicPr>
          <p:nvPr/>
        </p:nvPicPr>
        <p:blipFill>
          <a:blip r:embed="rId5"/>
          <a:srcRect/>
          <a:stretch>
            <a:fillRect/>
          </a:stretch>
        </p:blipFill>
        <p:spPr bwMode="auto">
          <a:xfrm>
            <a:off x="9060428" y="-1191327"/>
            <a:ext cx="777875" cy="5816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圈套.jpg圈套"/>
          <p:cNvPicPr>
            <a:picLocks noChangeArrowheads="1"/>
          </p:cNvPicPr>
          <p:nvPr/>
        </p:nvPicPr>
        <p:blipFill>
          <a:blip r:embed="rId6"/>
          <a:srcRect/>
          <a:stretch>
            <a:fillRect/>
          </a:stretch>
        </p:blipFill>
        <p:spPr bwMode="auto">
          <a:xfrm>
            <a:off x="8933815" y="7521258"/>
            <a:ext cx="974090" cy="5416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wàng xiǎng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妄想</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delusion</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76770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秦始皇曾妄想长生不老。</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6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noProof="0" dirty="0">
                  <a:ln>
                    <a:noFill/>
                  </a:ln>
                  <a:effectLst/>
                  <a:uLnTx/>
                  <a:uFillTx/>
                  <a:latin typeface="华文细黑" panose="02010600040101010101" pitchFamily="2" charset="-122"/>
                  <a:ea typeface="华文细黑" panose="02010600040101010101" pitchFamily="2" charset="-122"/>
                  <a:sym typeface="+mn-ea"/>
                </a:rPr>
                <a:t>爱不释手</a:t>
              </a:r>
              <a:endParaRPr lang="zh-CN" altLang="en-US" sz="36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12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to like/love sth. so much that one cannot bear to part with it</a:t>
              </a:r>
              <a:endParaRPr lang="en-US"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460375"/>
          </a:xfrm>
          <a:prstGeom prst="rect">
            <a:avLst/>
          </a:prstGeom>
          <a:noFill/>
        </p:spPr>
        <p:txBody>
          <a:bodyPr wrap="square">
            <a:spAutoFit/>
          </a:bodyPr>
          <a:lstStyle/>
          <a:p>
            <a:pPr algn="ctr" eaLnBrk="1"/>
            <a:r>
              <a:rPr lang="zh-CN" altLang="zh-CN" sz="2400" dirty="0">
                <a:solidFill>
                  <a:srgbClr val="2A2A2B"/>
                </a:solidFill>
                <a:latin typeface="华文细黑" panose="02010600040101010101" pitchFamily="2" charset="-122"/>
                <a:ea typeface="华文细黑" panose="02010600040101010101" pitchFamily="2" charset="-122"/>
                <a:sym typeface="+mn-ea"/>
              </a:rPr>
              <a:t>ài</a:t>
            </a:r>
            <a:r>
              <a:rPr lang="en-US" altLang="zh-CN" sz="2400" dirty="0">
                <a:solidFill>
                  <a:srgbClr val="2A2A2B"/>
                </a:solidFill>
                <a:latin typeface="华文细黑" panose="02010600040101010101" pitchFamily="2" charset="-122"/>
                <a:ea typeface="华文细黑" panose="02010600040101010101" pitchFamily="2" charset="-122"/>
                <a:sym typeface="+mn-ea"/>
              </a:rPr>
              <a:t> </a:t>
            </a:r>
            <a:r>
              <a:rPr lang="zh-CN" altLang="zh-CN" sz="2400" dirty="0">
                <a:solidFill>
                  <a:srgbClr val="2A2A2B"/>
                </a:solidFill>
                <a:latin typeface="华文细黑" panose="02010600040101010101" pitchFamily="2" charset="-122"/>
                <a:ea typeface="华文细黑" panose="02010600040101010101" pitchFamily="2" charset="-122"/>
                <a:sym typeface="+mn-ea"/>
              </a:rPr>
              <a:t>bú</a:t>
            </a:r>
            <a:r>
              <a:rPr lang="en-US" altLang="zh-CN" sz="2400" dirty="0">
                <a:solidFill>
                  <a:srgbClr val="2A2A2B"/>
                </a:solidFill>
                <a:latin typeface="华文细黑" panose="02010600040101010101" pitchFamily="2" charset="-122"/>
                <a:ea typeface="华文细黑" panose="02010600040101010101" pitchFamily="2" charset="-122"/>
                <a:sym typeface="+mn-ea"/>
              </a:rPr>
              <a:t>-</a:t>
            </a:r>
            <a:r>
              <a:rPr lang="zh-CN" altLang="zh-CN" sz="2400" dirty="0">
                <a:solidFill>
                  <a:srgbClr val="2A2A2B"/>
                </a:solidFill>
                <a:latin typeface="华文细黑" panose="02010600040101010101" pitchFamily="2" charset="-122"/>
                <a:ea typeface="华文细黑" panose="02010600040101010101" pitchFamily="2" charset="-122"/>
                <a:sym typeface="+mn-ea"/>
              </a:rPr>
              <a:t>shì</a:t>
            </a:r>
            <a:r>
              <a:rPr lang="en-US" altLang="zh-CN" sz="2400" dirty="0">
                <a:solidFill>
                  <a:srgbClr val="2A2A2B"/>
                </a:solidFill>
                <a:latin typeface="华文细黑" panose="02010600040101010101" pitchFamily="2" charset="-122"/>
                <a:ea typeface="华文细黑" panose="02010600040101010101" pitchFamily="2" charset="-122"/>
                <a:sym typeface="+mn-ea"/>
              </a:rPr>
              <a:t> </a:t>
            </a:r>
            <a:r>
              <a:rPr lang="zh-CN" altLang="zh-CN" sz="2400" dirty="0">
                <a:solidFill>
                  <a:srgbClr val="2A2A2B"/>
                </a:solidFill>
                <a:latin typeface="华文细黑" panose="02010600040101010101" pitchFamily="2" charset="-122"/>
                <a:ea typeface="华文细黑" panose="02010600040101010101" pitchFamily="2" charset="-122"/>
                <a:sym typeface="+mn-ea"/>
              </a:rPr>
              <a:t>shǒu</a:t>
            </a:r>
            <a:endParaRPr lang="zh-CN" altLang="zh-CN" sz="24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归还</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return, to give back</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guī</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huán</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4927600" y="127635"/>
            <a:ext cx="2359025" cy="3194050"/>
            <a:chOff x="9174" y="2028"/>
            <a:chExt cx="3715"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174" y="4252"/>
              <a:ext cx="3715"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圈套</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n.trap,snare</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38725" y="863600"/>
            <a:ext cx="227457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quān</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tào</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从容</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adj. calm, leisurely</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cóng</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róng</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586480" y="3628390"/>
            <a:ext cx="2229485" cy="3194050"/>
            <a:chOff x="4717"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中央</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middle, center</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mn-ea"/>
              </a:rPr>
              <a:t>zhōng</a:t>
            </a:r>
            <a:r>
              <a:rPr lang="en-US" altLang="zh-CN" sz="3200" dirty="0">
                <a:solidFill>
                  <a:srgbClr val="2A2A2B"/>
                </a:solidFill>
                <a:latin typeface="华文细黑" panose="02010600040101010101" pitchFamily="2" charset="-122"/>
                <a:ea typeface="华文细黑" panose="02010600040101010101" pitchFamily="2" charset="-122"/>
                <a:sym typeface="+mn-ea"/>
              </a:rPr>
              <a:t> </a:t>
            </a:r>
            <a:r>
              <a:rPr lang="zh-CN" altLang="zh-CN" sz="3200" dirty="0">
                <a:solidFill>
                  <a:srgbClr val="2A2A2B"/>
                </a:solidFill>
                <a:latin typeface="华文细黑" panose="02010600040101010101" pitchFamily="2" charset="-122"/>
                <a:ea typeface="华文细黑" panose="02010600040101010101" pitchFamily="2" charset="-122"/>
                <a:sym typeface="+mn-ea"/>
              </a:rPr>
              <a:t>yāng</a:t>
            </a:r>
            <a:endParaRPr lang="zh-CN" altLang="zh-CN" sz="32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兑现</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v. to fulfill</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duì</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xiàn</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妄想</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delusion</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521970"/>
          </a:xfrm>
          <a:prstGeom prst="rect">
            <a:avLst/>
          </a:prstGeom>
          <a:noFill/>
        </p:spPr>
        <p:txBody>
          <a:bodyPr wrap="square">
            <a:spAutoFit/>
          </a:bodyPr>
          <a:lstStyle/>
          <a:p>
            <a:pPr algn="ctr" eaLnBrk="1"/>
            <a:r>
              <a:rPr lang="zh-CN" altLang="zh-CN" sz="2800" dirty="0">
                <a:solidFill>
                  <a:srgbClr val="2A2A2B"/>
                </a:solidFill>
                <a:latin typeface="华文细黑" panose="02010600040101010101" pitchFamily="2" charset="-122"/>
                <a:ea typeface="华文细黑" panose="02010600040101010101" pitchFamily="2" charset="-122"/>
                <a:sym typeface="+mn-ea"/>
              </a:rPr>
              <a:t>wàng</a:t>
            </a:r>
            <a:r>
              <a:rPr lang="en-US" altLang="zh-CN" sz="2800" dirty="0">
                <a:solidFill>
                  <a:srgbClr val="2A2A2B"/>
                </a:solidFill>
                <a:latin typeface="华文细黑" panose="02010600040101010101" pitchFamily="2" charset="-122"/>
                <a:ea typeface="华文细黑" panose="02010600040101010101" pitchFamily="2" charset="-122"/>
                <a:sym typeface="+mn-ea"/>
              </a:rPr>
              <a:t> </a:t>
            </a:r>
            <a:r>
              <a:rPr lang="zh-CN" altLang="zh-CN" sz="2800" dirty="0">
                <a:solidFill>
                  <a:srgbClr val="2A2A2B"/>
                </a:solidFill>
                <a:latin typeface="华文细黑" panose="02010600040101010101" pitchFamily="2" charset="-122"/>
                <a:ea typeface="华文细黑" panose="02010600040101010101" pitchFamily="2" charset="-122"/>
                <a:sym typeface="+mn-ea"/>
              </a:rPr>
              <a:t>xiǎng</a:t>
            </a:r>
            <a:endParaRPr lang="zh-CN" altLang="zh-CN" sz="28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兑</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兑现</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挤兑</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汇兑</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掺兑</a:t>
            </a:r>
            <a:endPar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3580" y="3231515"/>
            <a:ext cx="7564755"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储蓄保险是保险的一种，是一种理财方式，而存款保险制度是银行破产时避免挤兑现象的保障，保险公司为银行承担风险。</a:t>
            </a:r>
            <a:endParaRPr lang="zh-CN" sz="2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3580" y="4591050"/>
            <a:ext cx="7564755"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2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他将80多种中草药与茶掺兑，配制出具有健身、开胃、保健等功能的茶膳。</a:t>
            </a:r>
            <a:endParaRPr lang="zh-CN" altLang="en-US" sz="2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妄</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胆大妄为</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妄求</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妄说</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轻举妄动</a:t>
            </a:r>
            <a:endPar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一个人的知识面是有限的，如果在不甚了了的情况下妄说，倒不如不说。</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97877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两军对垒，敌众我寡，但我军战斗力强是出了名的，故双方都不敢轻举妄动。</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2374121"/>
            <a:chOff x="7787" y="3144"/>
            <a:chExt cx="5660" cy="2641"/>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256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左...右</a:t>
              </a:r>
              <a:r>
                <a:rPr lang="en-US" altLang="zh-CN"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强调同类行为</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多次反复。</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左V1右V2，V1和V2</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相同或意义相近</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0675" y="1578610"/>
            <a:ext cx="9747885" cy="828675"/>
            <a:chOff x="518" y="3426"/>
            <a:chExt cx="15351"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5351" cy="822"/>
            </a:xfrm>
            <a:prstGeom prst="rect">
              <a:avLst/>
            </a:prstGeom>
            <a:noFill/>
          </p:spPr>
          <p:txBody>
            <a:bodyPr wrap="square">
              <a:spAutoFit/>
            </a:bodyPr>
            <a:lstStyle/>
            <a:p>
              <a:pPr algn="l"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秦王对着和氏璧</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左看右看</a:t>
              </a:r>
              <a:r>
                <a:rPr lang="zh-CN" altLang="en-US" sz="2800" b="1" noProof="0" dirty="0">
                  <a:ln>
                    <a:noFill/>
                  </a:ln>
                  <a:effectLst/>
                  <a:uLnTx/>
                  <a:uFillTx/>
                  <a:latin typeface="华文楷体" panose="02010600040101010101" charset="-122"/>
                  <a:ea typeface="华文楷体" panose="02010600040101010101" charset="-122"/>
                  <a:sym typeface="+mn-ea"/>
                </a:rPr>
                <a:t>，爱不释手。</a:t>
              </a:r>
              <a:endParaRPr lang="zh-CN" altLang="en-US" sz="28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0675" y="3013710"/>
            <a:ext cx="9271000" cy="1814983"/>
            <a:chOff x="505" y="2784"/>
            <a:chExt cx="14600" cy="3158"/>
          </a:xfrm>
        </p:grpSpPr>
        <p:sp>
          <p:nvSpPr>
            <p:cNvPr id="81" name="圆角矩形 80"/>
            <p:cNvSpPr/>
            <p:nvPr/>
          </p:nvSpPr>
          <p:spPr>
            <a:xfrm>
              <a:off x="518" y="2789"/>
              <a:ext cx="14447" cy="314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05" y="2784"/>
              <a:ext cx="14600" cy="3158"/>
            </a:xfrm>
            <a:prstGeom prst="rect">
              <a:avLst/>
            </a:prstGeom>
            <a:noFill/>
          </p:spPr>
          <p:txBody>
            <a:bodyPr wrap="square">
              <a:spAutoFit/>
            </a:bodyPr>
            <a:lstStyle/>
            <a:p>
              <a:pPr algn="l" fontAlgn="base">
                <a:lnSpc>
                  <a:spcPct val="100000"/>
                </a:lnSpc>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蔺相如等了半天不见秦王提换城之事，心想果然是个圈套，可璧在秦王手里，怎么把璧拿回来呢？</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左思右想</a:t>
              </a:r>
              <a:r>
                <a:rPr lang="zh-CN" altLang="en-US" sz="2800" b="1" noProof="0" dirty="0">
                  <a:ln>
                    <a:noFill/>
                  </a:ln>
                  <a:effectLst/>
                  <a:uLnTx/>
                  <a:uFillTx/>
                  <a:latin typeface="华文楷体" panose="02010600040101010101" charset="-122"/>
                  <a:ea typeface="华文楷体" panose="02010600040101010101" charset="-122"/>
                  <a:sym typeface="+mn-ea"/>
                </a:rPr>
                <a:t>之后，他对秦王说：“这璧有点儿小毛病，请大王把璧归还于我，我指给大王看。”</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pic>
        <p:nvPicPr>
          <p:cNvPr id="8" name="图片 7" descr="C:\Users\Lenovo\Desktop\新建文件夹\和氏璧.jpg和氏璧"/>
          <p:cNvPicPr>
            <a:picLocks noChangeAspect="1"/>
          </p:cNvPicPr>
          <p:nvPr/>
        </p:nvPicPr>
        <p:blipFill>
          <a:blip r:embed="rId2">
            <a:alphaModFix amt="62000"/>
            <a:clrChange>
              <a:clrFrom>
                <a:srgbClr val="F6F6F6">
                  <a:alpha val="100000"/>
                </a:srgbClr>
              </a:clrFrom>
              <a:clrTo>
                <a:srgbClr val="F6F6F6">
                  <a:alpha val="100000"/>
                  <a:alpha val="0"/>
                </a:srgbClr>
              </a:clrTo>
            </a:clrChange>
          </a:blip>
          <a:srcRect/>
          <a:stretch>
            <a:fillRect/>
          </a:stretch>
        </p:blipFill>
        <p:spPr>
          <a:xfrm>
            <a:off x="7416800" y="828675"/>
            <a:ext cx="1577975" cy="1578610"/>
          </a:xfrm>
          <a:prstGeom prst="rect">
            <a:avLst/>
          </a:prstGeom>
        </p:spPr>
      </p:pic>
      <p:grpSp>
        <p:nvGrpSpPr>
          <p:cNvPr id="2" name="组合 1"/>
          <p:cNvGrpSpPr/>
          <p:nvPr/>
        </p:nvGrpSpPr>
        <p:grpSpPr>
          <a:xfrm>
            <a:off x="328930" y="5434965"/>
            <a:ext cx="8832850" cy="706755"/>
            <a:chOff x="518" y="3426"/>
            <a:chExt cx="13447" cy="1717"/>
          </a:xfrm>
        </p:grpSpPr>
        <p:sp>
          <p:nvSpPr>
            <p:cNvPr id="3" name="圆角矩形 2"/>
            <p:cNvSpPr/>
            <p:nvPr/>
          </p:nvSpPr>
          <p:spPr>
            <a:xfrm>
              <a:off x="518" y="3426"/>
              <a:ext cx="13447" cy="171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518" y="3575"/>
              <a:ext cx="13134" cy="1268"/>
            </a:xfrm>
            <a:prstGeom prst="rect">
              <a:avLst/>
            </a:prstGeom>
            <a:noFill/>
          </p:spPr>
          <p:txBody>
            <a:bodyPr wrap="square">
              <a:spAutoFit/>
            </a:bodyPr>
            <a:lstStyle/>
            <a:p>
              <a:pPr algn="l" fontAlgn="base">
                <a:lnSpc>
                  <a:spcPct val="100000"/>
                </a:lnSpc>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这个学生上课不专心听讲，总是</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左顾右盼</a:t>
              </a:r>
              <a:r>
                <a:rPr lang="zh-CN" altLang="en-US" sz="2800" b="1" noProof="0" dirty="0">
                  <a:ln>
                    <a:noFill/>
                  </a:ln>
                  <a:effectLst/>
                  <a:uLnTx/>
                  <a:uFillTx/>
                  <a:latin typeface="华文楷体" panose="02010600040101010101" charset="-122"/>
                  <a:ea typeface="华文楷体" panose="02010600040101010101" charset="-122"/>
                  <a:sym typeface="+mn-ea"/>
                </a:rPr>
                <a:t>。</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pic>
        <p:nvPicPr>
          <p:cNvPr id="13" name="图片 12" descr="C:\Users\Lenovo\Desktop\新建文件夹\左顾右盼.jpg左顾右盼"/>
          <p:cNvPicPr>
            <a:picLocks noChangeAspect="1"/>
          </p:cNvPicPr>
          <p:nvPr/>
        </p:nvPicPr>
        <p:blipFill>
          <a:blip r:embed="rId3">
            <a:alphaModFix amt="53000"/>
            <a:clrChange>
              <a:clrFrom>
                <a:srgbClr val="FEFEFE">
                  <a:alpha val="100000"/>
                </a:srgbClr>
              </a:clrFrom>
              <a:clrTo>
                <a:srgbClr val="FEFEFE">
                  <a:alpha val="100000"/>
                  <a:alpha val="0"/>
                </a:srgbClr>
              </a:clrTo>
            </a:clrChange>
          </a:blip>
          <a:srcRect/>
          <a:stretch>
            <a:fillRect/>
          </a:stretch>
        </p:blipFill>
        <p:spPr>
          <a:xfrm>
            <a:off x="7014845" y="5279390"/>
            <a:ext cx="2273935" cy="1398270"/>
          </a:xfrm>
          <a:prstGeom prst="rect">
            <a:avLst/>
          </a:prstGeom>
        </p:spPr>
      </p:pic>
      <p:pic>
        <p:nvPicPr>
          <p:cNvPr id="4" name="图片 3" descr="C:\Users\Lenovo\Desktop\新建文件夹\左思又想.jpg左思又想"/>
          <p:cNvPicPr>
            <a:picLocks noChangeAspect="1"/>
          </p:cNvPicPr>
          <p:nvPr/>
        </p:nvPicPr>
        <p:blipFill>
          <a:blip r:embed="rId4">
            <a:alphaModFix amt="53000"/>
            <a:clrChange>
              <a:clrFrom>
                <a:srgbClr val="FFFFFF">
                  <a:alpha val="100000"/>
                </a:srgbClr>
              </a:clrFrom>
              <a:clrTo>
                <a:srgbClr val="FFFFFF">
                  <a:alpha val="100000"/>
                  <a:alpha val="0"/>
                </a:srgbClr>
              </a:clrTo>
            </a:clrChange>
          </a:blip>
          <a:srcRect t="24974" b="23354"/>
          <a:stretch>
            <a:fillRect/>
          </a:stretch>
        </p:blipFill>
        <p:spPr>
          <a:xfrm>
            <a:off x="3070225" y="4231005"/>
            <a:ext cx="1601470" cy="120396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237490" y="16827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354947" y="3193415"/>
            <a:ext cx="2837180" cy="1769130"/>
            <a:chOff x="7919" y="3144"/>
            <a:chExt cx="5660" cy="1968"/>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919" y="3573"/>
              <a:ext cx="5660" cy="1539"/>
            </a:xfrm>
            <a:prstGeom prst="rect">
              <a:avLst/>
            </a:prstGeom>
            <a:noFill/>
          </p:spPr>
          <p:txBody>
            <a:bodyPr wrap="square" rtlCol="0">
              <a:spAutoFit/>
            </a:bodyPr>
            <a:lstStyle/>
            <a:p>
              <a:pPr algn="ctr" fontAlgn="ctr"/>
              <a:r>
                <a:rPr sz="2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左+一+量[+名]</a:t>
              </a:r>
              <a:endParaRPr sz="2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sz="2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+右+一+量[+名]</a:t>
              </a:r>
              <a:endParaRPr sz="2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en-US"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en-US"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0675" y="1793240"/>
            <a:ext cx="9756140" cy="1254305"/>
            <a:chOff x="518" y="3426"/>
            <a:chExt cx="15364"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31" y="3553"/>
              <a:ext cx="15351" cy="1120"/>
            </a:xfrm>
            <a:prstGeom prst="rect">
              <a:avLst/>
            </a:prstGeom>
            <a:noFill/>
          </p:spPr>
          <p:txBody>
            <a:bodyPr wrap="square">
              <a:spAutoFit/>
            </a:bodyPr>
            <a:lstStyle/>
            <a:p>
              <a:pPr algn="l"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那个电影，他</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左一遍右一遍</a:t>
              </a:r>
              <a:r>
                <a:rPr lang="zh-CN" altLang="en-US" sz="3200" b="1" noProof="0" dirty="0">
                  <a:ln>
                    <a:noFill/>
                  </a:ln>
                  <a:effectLst/>
                  <a:uLnTx/>
                  <a:uFillTx/>
                  <a:latin typeface="华文楷体" panose="02010600040101010101" charset="-122"/>
                  <a:ea typeface="华文楷体" panose="02010600040101010101" charset="-122"/>
                  <a:sym typeface="+mn-ea"/>
                </a:rPr>
                <a:t>地看，看了七八遍也看不够。</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0675" y="3692600"/>
            <a:ext cx="9271000" cy="1158205"/>
            <a:chOff x="505" y="2788"/>
            <a:chExt cx="14600" cy="1741"/>
          </a:xfrm>
        </p:grpSpPr>
        <p:sp>
          <p:nvSpPr>
            <p:cNvPr id="81" name="圆角矩形 80"/>
            <p:cNvSpPr/>
            <p:nvPr/>
          </p:nvSpPr>
          <p:spPr>
            <a:xfrm>
              <a:off x="518" y="2788"/>
              <a:ext cx="14447" cy="1741"/>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05" y="2823"/>
              <a:ext cx="14600" cy="1618"/>
            </a:xfrm>
            <a:prstGeom prst="rect">
              <a:avLst/>
            </a:prstGeom>
            <a:noFill/>
          </p:spPr>
          <p:txBody>
            <a:bodyPr wrap="square">
              <a:spAutoFit/>
            </a:bodyPr>
            <a:lstStyle/>
            <a:p>
              <a:pPr algn="l" fontAlgn="base">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她长得漂亮，爱玩儿自拍，手机里</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左一张右一张</a:t>
              </a:r>
              <a:r>
                <a:rPr lang="zh-CN" altLang="en-US" sz="3200" b="1" noProof="0" dirty="0">
                  <a:ln>
                    <a:noFill/>
                  </a:ln>
                  <a:effectLst/>
                  <a:uLnTx/>
                  <a:uFillTx/>
                  <a:latin typeface="华文楷体" panose="02010600040101010101" charset="-122"/>
                  <a:ea typeface="华文楷体" panose="02010600040101010101" charset="-122"/>
                  <a:sym typeface="+mn-ea"/>
                </a:rPr>
                <a:t>，都是自己的自拍照。</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8" name="图片 7" descr="C:\Users\Lenovo\Desktop\新建文件夹\看电影.jpg看电影"/>
          <p:cNvPicPr>
            <a:picLocks noChangeAspect="1"/>
          </p:cNvPicPr>
          <p:nvPr/>
        </p:nvPicPr>
        <p:blipFill>
          <a:blip r:embed="rId2">
            <a:alphaModFix amt="62000"/>
            <a:clrChange>
              <a:clrFrom>
                <a:srgbClr val="F6F6F6">
                  <a:alpha val="100000"/>
                </a:srgbClr>
              </a:clrFrom>
              <a:clrTo>
                <a:srgbClr val="F6F6F6">
                  <a:alpha val="100000"/>
                  <a:alpha val="0"/>
                </a:srgbClr>
              </a:clrTo>
            </a:clrChange>
          </a:blip>
          <a:srcRect/>
          <a:stretch>
            <a:fillRect/>
          </a:stretch>
        </p:blipFill>
        <p:spPr>
          <a:xfrm>
            <a:off x="1596390" y="2195195"/>
            <a:ext cx="1818640" cy="1364615"/>
          </a:xfrm>
          <a:prstGeom prst="rect">
            <a:avLst/>
          </a:prstGeom>
        </p:spPr>
      </p:pic>
      <p:grpSp>
        <p:nvGrpSpPr>
          <p:cNvPr id="2" name="组合 1"/>
          <p:cNvGrpSpPr/>
          <p:nvPr/>
        </p:nvGrpSpPr>
        <p:grpSpPr>
          <a:xfrm>
            <a:off x="328930" y="5434965"/>
            <a:ext cx="8832850" cy="706755"/>
            <a:chOff x="518" y="3426"/>
            <a:chExt cx="13447" cy="1717"/>
          </a:xfrm>
        </p:grpSpPr>
        <p:sp>
          <p:nvSpPr>
            <p:cNvPr id="3" name="圆角矩形 2"/>
            <p:cNvSpPr/>
            <p:nvPr/>
          </p:nvSpPr>
          <p:spPr>
            <a:xfrm>
              <a:off x="518" y="3426"/>
              <a:ext cx="13447" cy="171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518" y="3575"/>
              <a:ext cx="13134" cy="1418"/>
            </a:xfrm>
            <a:prstGeom prst="rect">
              <a:avLst/>
            </a:prstGeom>
            <a:noFill/>
          </p:spPr>
          <p:txBody>
            <a:bodyPr wrap="square">
              <a:spAutoFit/>
            </a:bodyPr>
            <a:lstStyle/>
            <a:p>
              <a:pPr algn="l" fontAlgn="base">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妈妈</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左一个电话右一个电话</a:t>
              </a:r>
              <a:r>
                <a:rPr lang="zh-CN" altLang="en-US" sz="3200" b="1" noProof="0" dirty="0">
                  <a:ln>
                    <a:noFill/>
                  </a:ln>
                  <a:effectLst/>
                  <a:uLnTx/>
                  <a:uFillTx/>
                  <a:latin typeface="华文楷体" panose="02010600040101010101" charset="-122"/>
                  <a:ea typeface="华文楷体" panose="02010600040101010101" charset="-122"/>
                  <a:sym typeface="+mn-ea"/>
                </a:rPr>
                <a:t>地催他回家。</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13" name="图片 12" descr="C:\Users\Lenovo\Desktop\新建文件夹\妈妈电话.jpg妈妈电话"/>
          <p:cNvPicPr>
            <a:picLocks noChangeAspect="1"/>
          </p:cNvPicPr>
          <p:nvPr/>
        </p:nvPicPr>
        <p:blipFill>
          <a:blip r:embed="rId3">
            <a:alphaModFix amt="53000"/>
            <a:clrChange>
              <a:clrFrom>
                <a:srgbClr val="E1E1E1">
                  <a:alpha val="100000"/>
                </a:srgbClr>
              </a:clrFrom>
              <a:clrTo>
                <a:srgbClr val="E1E1E1">
                  <a:alpha val="100000"/>
                  <a:alpha val="0"/>
                </a:srgbClr>
              </a:clrTo>
            </a:clrChange>
          </a:blip>
          <a:srcRect t="9255"/>
          <a:stretch>
            <a:fillRect/>
          </a:stretch>
        </p:blipFill>
        <p:spPr>
          <a:xfrm>
            <a:off x="7724775" y="5265420"/>
            <a:ext cx="1750060" cy="1592580"/>
          </a:xfrm>
          <a:prstGeom prst="rect">
            <a:avLst/>
          </a:prstGeom>
        </p:spPr>
      </p:pic>
      <p:pic>
        <p:nvPicPr>
          <p:cNvPr id="4" name="图片 3" descr="C:\Users\Lenovo\Desktop\新建文件夹\自拍.jpg自拍"/>
          <p:cNvPicPr>
            <a:picLocks noChangeAspect="1"/>
          </p:cNvPicPr>
          <p:nvPr/>
        </p:nvPicPr>
        <p:blipFill>
          <a:blip r:embed="rId4">
            <a:alphaModFix amt="53000"/>
            <a:clrChange>
              <a:clrFrom>
                <a:srgbClr val="F6F6F6">
                  <a:alpha val="100000"/>
                </a:srgbClr>
              </a:clrFrom>
              <a:clrTo>
                <a:srgbClr val="F6F6F6">
                  <a:alpha val="100000"/>
                  <a:alpha val="0"/>
                </a:srgbClr>
              </a:clrTo>
            </a:clrChange>
          </a:blip>
          <a:srcRect/>
          <a:stretch>
            <a:fillRect/>
          </a:stretch>
        </p:blipFill>
        <p:spPr>
          <a:xfrm>
            <a:off x="4027170" y="4150360"/>
            <a:ext cx="1437005" cy="1266825"/>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870710" y="5804535"/>
            <a:ext cx="8606155" cy="707390"/>
            <a:chOff x="1881" y="8688"/>
            <a:chExt cx="16683" cy="1114"/>
          </a:xfrm>
        </p:grpSpPr>
        <p:sp>
          <p:nvSpPr>
            <p:cNvPr id="16" name="圆角矩形 15"/>
            <p:cNvSpPr/>
            <p:nvPr/>
          </p:nvSpPr>
          <p:spPr>
            <a:xfrm>
              <a:off x="1881" y="8688"/>
              <a:ext cx="16683" cy="1106"/>
            </a:xfrm>
            <a:prstGeom prst="roundRect">
              <a:avLst/>
            </a:prstGeom>
            <a:noFill/>
            <a:ln>
              <a:solidFill>
                <a:srgbClr val="3B0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p:cNvSpPr txBox="1"/>
            <p:nvPr/>
          </p:nvSpPr>
          <p:spPr>
            <a:xfrm>
              <a:off x="1881" y="8786"/>
              <a:ext cx="16683" cy="1016"/>
            </a:xfrm>
            <a:prstGeom prst="rect">
              <a:avLst/>
            </a:prstGeom>
            <a:noFill/>
          </p:spPr>
          <p:txBody>
            <a:bodyPr wrap="square" rtlCol="0">
              <a:spAutoFit/>
            </a:bodyPr>
            <a:lstStyle/>
            <a:p>
              <a:r>
                <a:rPr lang="zh-CN" altLang="en-US" b="1" dirty="0">
                  <a:latin typeface="思源黑体 CN Regular" panose="020B0500000000000000" pitchFamily="34" charset="-122"/>
                  <a:ea typeface="思源黑体 CN Regular" panose="020B0500000000000000" pitchFamily="34" charset="-122"/>
                  <a:sym typeface="+mn-ea"/>
                </a:rPr>
                <a:t>本课件和教学视频著作权归大敏姐姐所有，未经授权进行搬运、洗稿、二次转发、销售等侵权行为，都属于</a:t>
              </a:r>
              <a:r>
                <a:rPr lang="zh-CN" altLang="en-US" b="1" dirty="0">
                  <a:solidFill>
                    <a:srgbClr val="FF0000"/>
                  </a:solidFill>
                  <a:latin typeface="思源黑体 CN Regular" panose="020B0500000000000000" pitchFamily="34" charset="-122"/>
                  <a:ea typeface="思源黑体 CN Regular" panose="020B0500000000000000" pitchFamily="34" charset="-122"/>
                  <a:sym typeface="+mn-ea"/>
                </a:rPr>
                <a:t>违法</a:t>
              </a:r>
              <a:r>
                <a:rPr lang="zh-CN" altLang="en-US" b="1" dirty="0">
                  <a:latin typeface="思源黑体 CN Regular" panose="020B0500000000000000" pitchFamily="34" charset="-122"/>
                  <a:ea typeface="思源黑体 CN Regular" panose="020B0500000000000000" pitchFamily="34" charset="-122"/>
                  <a:sym typeface="+mn-ea"/>
                </a:rPr>
                <a:t>。</a:t>
              </a:r>
              <a:r>
                <a:rPr lang="zh-CN" altLang="en-US" b="1" dirty="0">
                  <a:solidFill>
                    <a:srgbClr val="FF0000"/>
                  </a:solidFill>
                  <a:latin typeface="思源黑体 CN Regular" panose="020B0500000000000000" pitchFamily="34" charset="-122"/>
                  <a:ea typeface="思源黑体 CN Regular" panose="020B0500000000000000" pitchFamily="34" charset="-122"/>
                  <a:sym typeface="+mn-ea"/>
                </a:rPr>
                <a:t>违者绝对追责到底！</a:t>
              </a:r>
              <a:endParaRPr lang="zh-CN" altLang="en-US" b="1" dirty="0">
                <a:solidFill>
                  <a:srgbClr val="FF0000"/>
                </a:solidFill>
                <a:latin typeface="思源黑体 CN Regular" panose="020B0500000000000000" pitchFamily="34" charset="-122"/>
                <a:ea typeface="思源黑体 CN Regular" panose="020B0500000000000000" pitchFamily="34" charset="-122"/>
                <a:sym typeface="+mn-ea"/>
              </a:endParaRPr>
            </a:p>
          </p:txBody>
        </p:sp>
      </p:grpSp>
      <p:sp>
        <p:nvSpPr>
          <p:cNvPr id="5" name="文本框 4"/>
          <p:cNvSpPr txBox="1"/>
          <p:nvPr/>
        </p:nvSpPr>
        <p:spPr>
          <a:xfrm>
            <a:off x="1870393" y="403860"/>
            <a:ext cx="8451215" cy="583565"/>
          </a:xfrm>
          <a:prstGeom prst="rect">
            <a:avLst/>
          </a:prstGeom>
          <a:noFill/>
        </p:spPr>
        <p:txBody>
          <a:bodyPr wrap="square" rtlCol="0" anchor="t">
            <a:spAutoFit/>
          </a:bodyPr>
          <a:lstStyle/>
          <a:p>
            <a:pPr algn="ctr"/>
            <a:r>
              <a:rPr lang="zh-CN" altLang="en-US" sz="3200" b="1" dirty="0">
                <a:latin typeface="思源黑体 CN Bold" panose="020B0800000000000000" charset="-122"/>
                <a:ea typeface="思源黑体 CN Bold" panose="020B0800000000000000" charset="-122"/>
                <a:cs typeface="思源黑体 CN Bold" panose="020B0800000000000000" charset="-122"/>
                <a:sym typeface="+mn-ea"/>
              </a:rPr>
              <a:t>使用须知</a:t>
            </a:r>
            <a:r>
              <a:rPr lang="zh-CN" altLang="en-US" sz="3200" b="1" dirty="0">
                <a:solidFill>
                  <a:srgbClr val="FF0000"/>
                </a:solidFill>
                <a:latin typeface="思源黑体 CN Bold" panose="020B0800000000000000" charset="-122"/>
                <a:ea typeface="思源黑体 CN Bold" panose="020B0800000000000000" charset="-122"/>
                <a:cs typeface="思源黑体 CN Bold" panose="020B0800000000000000" charset="-122"/>
                <a:sym typeface="+mn-ea"/>
              </a:rPr>
              <a:t>👇</a:t>
            </a:r>
            <a:endParaRPr lang="zh-CN" altLang="en-US" sz="3200" b="1" dirty="0">
              <a:solidFill>
                <a:srgbClr val="FF0000"/>
              </a:solidFill>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3" name="矩形: 圆角 22"/>
          <p:cNvSpPr/>
          <p:nvPr/>
        </p:nvSpPr>
        <p:spPr bwMode="auto">
          <a:xfrm>
            <a:off x="2287588" y="247523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4" name="矩形: 圆角 23"/>
          <p:cNvSpPr/>
          <p:nvPr/>
        </p:nvSpPr>
        <p:spPr bwMode="auto">
          <a:xfrm>
            <a:off x="2287588" y="308864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0" name="矩形: 圆角 19"/>
          <p:cNvSpPr/>
          <p:nvPr/>
        </p:nvSpPr>
        <p:spPr bwMode="auto">
          <a:xfrm>
            <a:off x="2287588" y="1861185"/>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6" name="文本框 5"/>
          <p:cNvSpPr txBox="1"/>
          <p:nvPr/>
        </p:nvSpPr>
        <p:spPr>
          <a:xfrm>
            <a:off x="2660333" y="1889760"/>
            <a:ext cx="690880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必须全屏播放才有动画和音效，手机打开和非全屏播放无效果。</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2" name="文本框 1"/>
          <p:cNvSpPr txBox="1"/>
          <p:nvPr/>
        </p:nvSpPr>
        <p:spPr>
          <a:xfrm>
            <a:off x="2660333" y="2503805"/>
            <a:ext cx="696277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包含：教学内容和目标、课堂中老师涉及的英语句子、学生教学内容。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8" name="文本框 7"/>
          <p:cNvSpPr txBox="1"/>
          <p:nvPr/>
        </p:nvSpPr>
        <p:spPr>
          <a:xfrm>
            <a:off x="2660333" y="3117850"/>
            <a:ext cx="741108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动画修改方式：当前内容上，鼠标右键进行素材替换。请勿删除！否则无动效！</a:t>
            </a:r>
            <a:endPar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34" name="组合 33"/>
          <p:cNvGrpSpPr/>
          <p:nvPr/>
        </p:nvGrpSpPr>
        <p:grpSpPr>
          <a:xfrm>
            <a:off x="2245043" y="1755140"/>
            <a:ext cx="248920" cy="248920"/>
            <a:chOff x="4536440" y="-1071880"/>
            <a:chExt cx="416560" cy="416560"/>
          </a:xfrm>
        </p:grpSpPr>
        <p:sp>
          <p:nvSpPr>
            <p:cNvPr id="33" name="椭圆 32"/>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2"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5" name="组合 34"/>
          <p:cNvGrpSpPr/>
          <p:nvPr/>
        </p:nvGrpSpPr>
        <p:grpSpPr>
          <a:xfrm>
            <a:off x="2245043" y="2433955"/>
            <a:ext cx="248920" cy="248920"/>
            <a:chOff x="4536440" y="-1071880"/>
            <a:chExt cx="416560" cy="416560"/>
          </a:xfrm>
        </p:grpSpPr>
        <p:sp>
          <p:nvSpPr>
            <p:cNvPr id="36" name="椭圆 3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8" name="组合 37"/>
          <p:cNvGrpSpPr/>
          <p:nvPr/>
        </p:nvGrpSpPr>
        <p:grpSpPr>
          <a:xfrm>
            <a:off x="2245043" y="3003550"/>
            <a:ext cx="248920" cy="248920"/>
            <a:chOff x="4536440" y="-1071880"/>
            <a:chExt cx="416560" cy="416560"/>
          </a:xfrm>
        </p:grpSpPr>
        <p:sp>
          <p:nvSpPr>
            <p:cNvPr id="39" name="椭圆 38"/>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40"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sp>
        <p:nvSpPr>
          <p:cNvPr id="4" name="矩形: 圆角 23"/>
          <p:cNvSpPr/>
          <p:nvPr/>
        </p:nvSpPr>
        <p:spPr bwMode="auto">
          <a:xfrm>
            <a:off x="2287588" y="3729355"/>
            <a:ext cx="7659370" cy="396240"/>
          </a:xfrm>
          <a:prstGeom prst="roundRect">
            <a:avLst>
              <a:gd name="adj" fmla="val 50000"/>
            </a:avLst>
          </a:prstGeom>
          <a:solidFill>
            <a:srgbClr val="3D3D3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7" name="文本框 6"/>
          <p:cNvSpPr txBox="1"/>
          <p:nvPr/>
        </p:nvSpPr>
        <p:spPr>
          <a:xfrm>
            <a:off x="2660333" y="3758565"/>
            <a:ext cx="716724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prstClr val="white"/>
                </a:solidFill>
                <a:effectLst/>
                <a:uLnTx/>
                <a:uFillTx/>
                <a:latin typeface="Arial" panose="020B0604020202020204"/>
                <a:ea typeface="Microsoft YaHei Light" panose="020B0502040204020203" charset="-122"/>
                <a:sym typeface="+mn-ea"/>
              </a:rPr>
              <a:t>如有问题欢迎来大敏姐姐直播间连麦咨询，直播时间会提前在朋友圈发布：</a:t>
            </a:r>
            <a:endParaRPr kumimoji="0" lang="en-US" altLang="zh-CN" sz="1600" b="1"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9" name="组合 8"/>
          <p:cNvGrpSpPr/>
          <p:nvPr/>
        </p:nvGrpSpPr>
        <p:grpSpPr>
          <a:xfrm>
            <a:off x="2245043" y="3644265"/>
            <a:ext cx="248920" cy="248920"/>
            <a:chOff x="4536440" y="-1071880"/>
            <a:chExt cx="416560" cy="416560"/>
          </a:xfrm>
        </p:grpSpPr>
        <p:sp>
          <p:nvSpPr>
            <p:cNvPr id="10" name="椭圆 9"/>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11"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027" name="Picture 3" descr="C:\Users\Administrator\Desktop\微信_副本.png"/>
          <p:cNvPicPr>
            <a:picLocks noChangeAspect="1" noChangeArrowheads="1"/>
          </p:cNvPicPr>
          <p:nvPr/>
        </p:nvPicPr>
        <p:blipFill>
          <a:blip r:embed="rId1" cstate="print"/>
          <a:srcRect/>
          <a:stretch>
            <a:fillRect/>
          </a:stretch>
        </p:blipFill>
        <p:spPr bwMode="auto">
          <a:xfrm>
            <a:off x="7911783" y="4629150"/>
            <a:ext cx="632460" cy="635635"/>
          </a:xfrm>
          <a:prstGeom prst="rect">
            <a:avLst/>
          </a:prstGeom>
          <a:noFill/>
        </p:spPr>
      </p:pic>
      <p:sp>
        <p:nvSpPr>
          <p:cNvPr id="18" name="TextBox 10"/>
          <p:cNvSpPr txBox="1"/>
          <p:nvPr/>
        </p:nvSpPr>
        <p:spPr>
          <a:xfrm>
            <a:off x="8744903" y="4723765"/>
            <a:ext cx="1327150" cy="368300"/>
          </a:xfrm>
          <a:prstGeom prst="rect">
            <a:avLst/>
          </a:prstGeom>
          <a:noFill/>
        </p:spPr>
        <p:txBody>
          <a:bodyPr wrap="square" rtlCol="0">
            <a:spAutoFit/>
          </a:bodyPr>
          <a:lstStyle/>
          <a:p>
            <a:r>
              <a:rPr lang="en-US" altLang="zh-CN" b="1" dirty="0">
                <a:solidFill>
                  <a:srgbClr val="3CB035"/>
                </a:solidFill>
                <a:latin typeface="思源黑体 CN Bold" panose="020B0800000000000000" charset="-122"/>
                <a:ea typeface="思源黑体 CN Bold" panose="020B0800000000000000" charset="-122"/>
              </a:rPr>
              <a:t>dmgqs01</a:t>
            </a:r>
            <a:endParaRPr lang="en-US" altLang="zh-CN" b="1" dirty="0">
              <a:solidFill>
                <a:srgbClr val="3CB035"/>
              </a:solidFill>
              <a:latin typeface="思源黑体 CN Bold" panose="020B0800000000000000" charset="-122"/>
              <a:ea typeface="思源黑体 CN Bold" panose="020B0800000000000000" charset="-122"/>
            </a:endParaRPr>
          </a:p>
        </p:txBody>
      </p:sp>
      <p:pic>
        <p:nvPicPr>
          <p:cNvPr id="14" name="图片 13"/>
          <p:cNvPicPr>
            <a:picLocks noChangeAspect="1"/>
          </p:cNvPicPr>
          <p:nvPr/>
        </p:nvPicPr>
        <p:blipFill>
          <a:blip r:embed="rId2"/>
          <a:stretch>
            <a:fillRect/>
          </a:stretch>
        </p:blipFill>
        <p:spPr>
          <a:xfrm>
            <a:off x="5421313" y="4323715"/>
            <a:ext cx="1350645" cy="1355090"/>
          </a:xfrm>
          <a:prstGeom prst="rect">
            <a:avLst/>
          </a:prstGeom>
        </p:spPr>
      </p:pic>
      <p:sp>
        <p:nvSpPr>
          <p:cNvPr id="21" name="矩形: 圆角 19"/>
          <p:cNvSpPr/>
          <p:nvPr/>
        </p:nvSpPr>
        <p:spPr bwMode="auto">
          <a:xfrm>
            <a:off x="2314258" y="122047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2" name="文本框 21"/>
          <p:cNvSpPr txBox="1"/>
          <p:nvPr/>
        </p:nvSpPr>
        <p:spPr>
          <a:xfrm>
            <a:off x="2687003" y="1249045"/>
            <a:ext cx="778986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需使用</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Microsoft </a:t>
            </a:r>
            <a:r>
              <a:rPr kumimoji="0" lang="en-US" altLang="zh-CN" sz="1600" b="0" i="0" u="none" strike="noStrike" kern="1200" cap="none" spc="0" normalizeH="0" baseline="0" noProof="0" dirty="0" err="1">
                <a:ln>
                  <a:noFill/>
                </a:ln>
                <a:solidFill>
                  <a:prstClr val="white"/>
                </a:solidFill>
                <a:effectLst/>
                <a:uLnTx/>
                <a:uFillTx/>
                <a:latin typeface="Arial" panose="020B0604020202020204"/>
                <a:ea typeface="Microsoft YaHei Light" panose="020B0502040204020203" charset="-122"/>
                <a:cs typeface="+mn-cs"/>
              </a:rPr>
              <a:t>Ofice</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软件，支持内容</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图文</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/GIF/</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音频</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动画</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编辑、修改。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grpSp>
        <p:nvGrpSpPr>
          <p:cNvPr id="25" name="组合 24"/>
          <p:cNvGrpSpPr/>
          <p:nvPr/>
        </p:nvGrpSpPr>
        <p:grpSpPr>
          <a:xfrm>
            <a:off x="2271713" y="1114425"/>
            <a:ext cx="248920" cy="248920"/>
            <a:chOff x="4536440" y="-1071880"/>
            <a:chExt cx="416560" cy="416560"/>
          </a:xfrm>
        </p:grpSpPr>
        <p:sp>
          <p:nvSpPr>
            <p:cNvPr id="26" name="椭圆 2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2" name="图片 11" descr="1"/>
          <p:cNvPicPr>
            <a:picLocks noChangeAspect="1"/>
          </p:cNvPicPr>
          <p:nvPr/>
        </p:nvPicPr>
        <p:blipFill>
          <a:blip r:embed="rId3"/>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用“左……右……”完成句子</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9" name="文本框 18"/>
          <p:cNvSpPr txBox="1"/>
          <p:nvPr/>
        </p:nvSpPr>
        <p:spPr>
          <a:xfrm>
            <a:off x="1102360" y="2192020"/>
            <a:ext cx="11068050" cy="737235"/>
          </a:xfrm>
          <a:prstGeom prst="rect">
            <a:avLst/>
          </a:prstGeom>
          <a:noFill/>
        </p:spPr>
        <p:txBody>
          <a:bodyPr wrap="non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latin typeface="华文楷体" panose="02010600040101010101" charset="-122"/>
                <a:ea typeface="华文楷体" panose="02010600040101010101" charset="-122"/>
                <a:cs typeface="华文楷体" panose="02010600040101010101" charset="-122"/>
                <a:sym typeface="+mn-ea"/>
              </a:rPr>
              <a:t>我</a:t>
            </a:r>
            <a:r>
              <a:rPr lang="zh-CN" altLang="en-US" sz="2800" b="1" u="sng">
                <a:latin typeface="华文楷体" panose="02010600040101010101" charset="-122"/>
                <a:ea typeface="华文楷体" panose="02010600040101010101" charset="-122"/>
                <a:cs typeface="华文楷体" panose="02010600040101010101" charset="-122"/>
                <a:sym typeface="+mn-ea"/>
              </a:rPr>
              <a:t>                                          </a:t>
            </a:r>
            <a:r>
              <a:rPr lang="zh-CN" altLang="en-US" sz="2800" b="1">
                <a:latin typeface="华文楷体" panose="02010600040101010101" charset="-122"/>
                <a:ea typeface="华文楷体" panose="02010600040101010101" charset="-122"/>
                <a:cs typeface="华文楷体" panose="02010600040101010101" charset="-122"/>
                <a:sym typeface="+mn-ea"/>
              </a:rPr>
              <a:t>地去了你家五六趟了，你怎么老不在家呀！</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
        <p:nvSpPr>
          <p:cNvPr id="15" name="文本框 14"/>
          <p:cNvSpPr txBox="1"/>
          <p:nvPr/>
        </p:nvSpPr>
        <p:spPr>
          <a:xfrm>
            <a:off x="2006600" y="2237740"/>
            <a:ext cx="3157220" cy="583565"/>
          </a:xfrm>
          <a:prstGeom prst="rect">
            <a:avLst/>
          </a:prstGeom>
          <a:noFill/>
        </p:spPr>
        <p:txBody>
          <a:bodyPr wrap="square" rtlCol="0" anchor="t">
            <a:spAutoFit/>
          </a:bodyPr>
          <a:lstStyle/>
          <a:p>
            <a:pPr algn="l"/>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左一趟右一趟</a:t>
            </a:r>
            <a:endPar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4706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7" name="文本框 26"/>
          <p:cNvSpPr txBox="1"/>
          <p:nvPr/>
        </p:nvSpPr>
        <p:spPr>
          <a:xfrm>
            <a:off x="1102360" y="4050665"/>
            <a:ext cx="8041005" cy="607695"/>
          </a:xfrm>
          <a:prstGeom prst="rect">
            <a:avLst/>
          </a:prstGeom>
          <a:noFill/>
        </p:spPr>
        <p:txBody>
          <a:bodyPr wrap="none" rtlCol="0" anchor="t">
            <a:spAutoFit/>
          </a:bodyPr>
          <a:lstStyle/>
          <a:p>
            <a:pPr algn="l">
              <a:lnSpc>
                <a:spcPct val="120000"/>
              </a:lnSpc>
              <a:buClrTx/>
              <a:buSzTx/>
              <a:buFontTx/>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大家</a:t>
            </a:r>
            <a:r>
              <a:rPr sz="2800" b="1" u="sng">
                <a:latin typeface="华文楷体" panose="02010600040101010101" charset="-122"/>
                <a:ea typeface="华文楷体" panose="02010600040101010101" charset="-122"/>
                <a:cs typeface="华文楷体" panose="02010600040101010101" charset="-122"/>
                <a:sym typeface="+mn-ea"/>
              </a:rPr>
              <a:t>                                            </a:t>
            </a:r>
            <a:r>
              <a:rPr sz="2800" b="1">
                <a:latin typeface="华文楷体" panose="02010600040101010101" charset="-122"/>
                <a:ea typeface="华文楷体" panose="02010600040101010101" charset="-122"/>
                <a:cs typeface="华文楷体" panose="02010600040101010101" charset="-122"/>
                <a:sym typeface="+mn-ea"/>
              </a:rPr>
              <a:t>，总算把她说通了。</a:t>
            </a:r>
            <a:endParaRPr sz="2800" b="1">
              <a:latin typeface="华文楷体" panose="02010600040101010101" charset="-122"/>
              <a:ea typeface="华文楷体" panose="02010600040101010101" charset="-122"/>
              <a:cs typeface="华文楷体" panose="02010600040101010101" charset="-122"/>
              <a:sym typeface="+mn-ea"/>
            </a:endParaRPr>
          </a:p>
        </p:txBody>
      </p:sp>
      <p:sp>
        <p:nvSpPr>
          <p:cNvPr id="26" name="文本框 25"/>
          <p:cNvSpPr txBox="1"/>
          <p:nvPr/>
        </p:nvSpPr>
        <p:spPr>
          <a:xfrm>
            <a:off x="2673985" y="3942080"/>
            <a:ext cx="2625090" cy="681990"/>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左一句右一句</a:t>
            </a:r>
            <a:endPar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2" name="文本框 31"/>
          <p:cNvSpPr txBox="1"/>
          <p:nvPr/>
        </p:nvSpPr>
        <p:spPr>
          <a:xfrm>
            <a:off x="1102360" y="5779770"/>
            <a:ext cx="11089640" cy="521970"/>
          </a:xfrm>
          <a:prstGeom prst="rect">
            <a:avLst/>
          </a:prstGeom>
          <a:noFill/>
        </p:spPr>
        <p:txBody>
          <a:bodyPr wrap="square" rtlCol="0" anchor="t">
            <a:spAutoFit/>
          </a:bodyPr>
          <a:lstStyle/>
          <a:p>
            <a:pPr algn="l">
              <a:lnSpc>
                <a:spcPct val="100000"/>
              </a:lnSpc>
              <a:buClrTx/>
              <a:buSzTx/>
              <a:buFontTx/>
            </a:pPr>
            <a:r>
              <a:rPr lang="zh-CN" altLang="en-US" sz="2800" b="1">
                <a:latin typeface="华文楷体" panose="02010600040101010101" charset="-122"/>
                <a:ea typeface="华文楷体" panose="02010600040101010101" charset="-122"/>
                <a:cs typeface="华文楷体" panose="02010600040101010101" charset="-122"/>
                <a:sym typeface="+mn-ea"/>
              </a:rPr>
              <a:t>妈妈拿着女儿买的礼物，</a:t>
            </a:r>
            <a:r>
              <a:rPr lang="zh-CN" altLang="en-US" sz="2800" b="1" u="sng">
                <a:latin typeface="华文楷体" panose="02010600040101010101" charset="-122"/>
                <a:ea typeface="华文楷体" panose="02010600040101010101" charset="-122"/>
                <a:cs typeface="华文楷体" panose="02010600040101010101" charset="-122"/>
                <a:sym typeface="+mn-ea"/>
              </a:rPr>
              <a:t>                                            </a:t>
            </a:r>
            <a:r>
              <a:rPr lang="zh-CN" altLang="en-US" sz="2800" b="1">
                <a:latin typeface="华文楷体" panose="02010600040101010101" charset="-122"/>
                <a:ea typeface="华文楷体" panose="02010600040101010101" charset="-122"/>
                <a:cs typeface="华文楷体" panose="02010600040101010101" charset="-122"/>
                <a:sym typeface="+mn-ea"/>
              </a:rPr>
              <a:t>，越看越喜欢。</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
        <p:nvSpPr>
          <p:cNvPr id="31" name="文本框 30"/>
          <p:cNvSpPr txBox="1"/>
          <p:nvPr/>
        </p:nvSpPr>
        <p:spPr>
          <a:xfrm>
            <a:off x="6146165" y="5646420"/>
            <a:ext cx="1811020" cy="583565"/>
          </a:xfrm>
          <a:prstGeom prst="rect">
            <a:avLst/>
          </a:prstGeom>
          <a:noFill/>
        </p:spPr>
        <p:txBody>
          <a:bodyPr wrap="none" rtlCol="0" anchor="t">
            <a:spAutoFit/>
          </a:bodyPr>
          <a:lstStyle/>
          <a:p>
            <a:pPr algn="l">
              <a:lnSpc>
                <a:spcPct val="100000"/>
              </a:lnSpc>
              <a:buClrTx/>
              <a:buSzTx/>
              <a:buFontTx/>
            </a:pPr>
            <a:r>
              <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rPr>
              <a:t>左看右看</a:t>
            </a:r>
            <a:endParaRPr lang="zh-CN" altLang="en-US" sz="32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34607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833543" y="-780627"/>
            <a:ext cx="1801707" cy="2511213"/>
          </a:xfrm>
          <a:prstGeom prst="rect">
            <a:avLst/>
          </a:prstGeom>
        </p:spPr>
      </p:pic>
      <p:sp>
        <p:nvSpPr>
          <p:cNvPr id="15" name="文本框 14"/>
          <p:cNvSpPr txBox="1"/>
          <p:nvPr/>
        </p:nvSpPr>
        <p:spPr>
          <a:xfrm>
            <a:off x="575945" y="4947285"/>
            <a:ext cx="2331720"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你先回去，我们研究一下，明天答复你。</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329501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3782483" y="-780627"/>
            <a:ext cx="1801707" cy="2511213"/>
          </a:xfrm>
          <a:prstGeom prst="rect">
            <a:avLst/>
          </a:prstGeom>
        </p:spPr>
      </p:pic>
      <p:sp>
        <p:nvSpPr>
          <p:cNvPr id="19" name="文本框 18"/>
          <p:cNvSpPr txBox="1"/>
          <p:nvPr/>
        </p:nvSpPr>
        <p:spPr>
          <a:xfrm>
            <a:off x="3522980" y="4947285"/>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你为多数人谋利益，就有可能得罪少数人。</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346075" y="2560251"/>
            <a:ext cx="2837180" cy="1994765"/>
            <a:chOff x="7787" y="2920"/>
            <a:chExt cx="5660" cy="2219"/>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dá fù</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答复</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v. to reply to</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3295015" y="2560251"/>
            <a:ext cx="2837180" cy="1994765"/>
            <a:chOff x="7787" y="2920"/>
            <a:chExt cx="5660" cy="2219"/>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dé zuì</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得罪</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offend, to displease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6043613"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623316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6720628" y="-781262"/>
            <a:ext cx="1801707" cy="2511213"/>
          </a:xfrm>
          <a:prstGeom prst="rect">
            <a:avLst/>
          </a:prstGeom>
        </p:spPr>
      </p:pic>
      <p:sp>
        <p:nvSpPr>
          <p:cNvPr id="30" name="文本框 29"/>
          <p:cNvSpPr txBox="1"/>
          <p:nvPr/>
        </p:nvSpPr>
        <p:spPr>
          <a:xfrm>
            <a:off x="6463030" y="4946650"/>
            <a:ext cx="2331720"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此时，众大臣在秦王面前都不敢乱说一句话。</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32" name="梯形 31"/>
          <p:cNvSpPr/>
          <p:nvPr/>
        </p:nvSpPr>
        <p:spPr>
          <a:xfrm>
            <a:off x="918210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5" name="图片 34" descr="C:\Users\Administrator\Desktop\4a7e7ce1.png4a7e7ce1"/>
          <p:cNvPicPr>
            <a:picLocks noChangeAspect="1"/>
          </p:cNvPicPr>
          <p:nvPr/>
        </p:nvPicPr>
        <p:blipFill>
          <a:blip r:embed="rId1"/>
          <a:srcRect/>
          <a:stretch>
            <a:fillRect/>
          </a:stretch>
        </p:blipFill>
        <p:spPr>
          <a:xfrm>
            <a:off x="9669568" y="-781262"/>
            <a:ext cx="1801707" cy="2511213"/>
          </a:xfrm>
          <a:prstGeom prst="rect">
            <a:avLst/>
          </a:prstGeom>
        </p:spPr>
      </p:pic>
      <p:sp>
        <p:nvSpPr>
          <p:cNvPr id="36" name="文本框 35"/>
          <p:cNvSpPr txBox="1"/>
          <p:nvPr/>
        </p:nvSpPr>
        <p:spPr>
          <a:xfrm>
            <a:off x="9410065" y="4946650"/>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大敌当前，我们要认真考虑一下对策。</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6233160" y="2559616"/>
            <a:ext cx="2837180" cy="2005552"/>
            <a:chOff x="7787" y="2920"/>
            <a:chExt cx="5660" cy="2231"/>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dà chén</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大臣</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minister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(of a monarchy)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40" name="组合 39"/>
          <p:cNvGrpSpPr/>
          <p:nvPr/>
        </p:nvGrpSpPr>
        <p:grpSpPr>
          <a:xfrm>
            <a:off x="9182100" y="2559616"/>
            <a:ext cx="2837180" cy="2005552"/>
            <a:chOff x="7787" y="2920"/>
            <a:chExt cx="5660" cy="2231"/>
          </a:xfrm>
        </p:grpSpPr>
        <p:sp>
          <p:nvSpPr>
            <p:cNvPr id="41" name="圆角矩形 40"/>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duì cè</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对策</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countermeasure,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countermove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subTnLst>
                                    <p:audio>
                                      <p:cMediaNode>
                                        <p:cTn display="1" masterRel="sameClick">
                                          <p:stCondLst>
                                            <p:cond evt="begin" delay="0">
                                              <p:tn val="38"/>
                                            </p:cond>
                                          </p:stCondLst>
                                          <p:endCondLst>
                                            <p:cond evt="onStopAudio" delay="0">
                                              <p:tgtEl>
                                                <p:sldTgt/>
                                              </p:tgtEl>
                                            </p:cond>
                                          </p:endCondLst>
                                        </p:cTn>
                                        <p:tgtEl>
                                          <p:sndTgt r:embed="rId3" name="click.wav"/>
                                        </p:tgtEl>
                                      </p:cMediaNode>
                                    </p:audio>
                                  </p:sub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P spid="32" grpId="0" bldLvl="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364933"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1554480"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2041948" y="-780627"/>
            <a:ext cx="1801707" cy="2511213"/>
          </a:xfrm>
          <a:prstGeom prst="rect">
            <a:avLst/>
          </a:prstGeom>
        </p:spPr>
      </p:pic>
      <p:sp>
        <p:nvSpPr>
          <p:cNvPr id="15" name="文本框 14"/>
          <p:cNvSpPr txBox="1"/>
          <p:nvPr/>
        </p:nvSpPr>
        <p:spPr>
          <a:xfrm>
            <a:off x="1748155" y="4946650"/>
            <a:ext cx="2331720"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这个提议只有少数几个人表示反对。</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4503420"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4990888" y="-780627"/>
            <a:ext cx="1801707" cy="2511213"/>
          </a:xfrm>
          <a:prstGeom prst="rect">
            <a:avLst/>
          </a:prstGeom>
        </p:spPr>
      </p:pic>
      <p:sp>
        <p:nvSpPr>
          <p:cNvPr id="19" name="文本框 18"/>
          <p:cNvSpPr txBox="1"/>
          <p:nvPr/>
        </p:nvSpPr>
        <p:spPr>
          <a:xfrm>
            <a:off x="4731385" y="4947285"/>
            <a:ext cx="2393315"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等老师空闲下来，再向他请教吧！</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1554480" y="2560251"/>
            <a:ext cx="2837180" cy="1994765"/>
            <a:chOff x="7787" y="2920"/>
            <a:chExt cx="5660" cy="2219"/>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tí yì</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提议</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propose, to suggest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4503420" y="2560251"/>
            <a:ext cx="2837180" cy="2005552"/>
            <a:chOff x="7787" y="2920"/>
            <a:chExt cx="5660" cy="2231"/>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qǐng jiào</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请教</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ask for advice,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to consult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7252018"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7441565"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7929033" y="-781262"/>
            <a:ext cx="1801707" cy="2511213"/>
          </a:xfrm>
          <a:prstGeom prst="rect">
            <a:avLst/>
          </a:prstGeom>
        </p:spPr>
      </p:pic>
      <p:sp>
        <p:nvSpPr>
          <p:cNvPr id="30" name="文本框 29"/>
          <p:cNvSpPr txBox="1"/>
          <p:nvPr/>
        </p:nvSpPr>
        <p:spPr>
          <a:xfrm>
            <a:off x="7671435" y="4946650"/>
            <a:ext cx="2331720"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大力发展经济，不断增强国防实力。</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7441565" y="2559616"/>
            <a:ext cx="2837180" cy="2005552"/>
            <a:chOff x="7787" y="2920"/>
            <a:chExt cx="5660" cy="2231"/>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shí lì</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实力</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prowess,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actual strength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答复</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 v. to reply to</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dá fù</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大臣</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minister (of a monarchy)</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dà chén</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得罪</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offend, to displease</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38725" y="863600"/>
            <a:ext cx="219519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dé zuì</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对策</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countermeasure, countermove</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duì cè</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586480" y="3628390"/>
            <a:ext cx="2229485" cy="3194050"/>
            <a:chOff x="4717"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提议</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propose, to suggest</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tí yì</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请教</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ask for advice, to consult</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qǐng jiào</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2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实力</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n. prowess, </a:t>
              </a:r>
              <a:endParaRPr lang="en-US"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actual strength </a:t>
              </a:r>
              <a:endParaRPr lang="en-US"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shí lì</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69006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331541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602518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21" name="组合 20"/>
          <p:cNvGrpSpPr/>
          <p:nvPr/>
        </p:nvGrpSpPr>
        <p:grpSpPr>
          <a:xfrm>
            <a:off x="8824338" y="1430972"/>
            <a:ext cx="2531110" cy="4667885"/>
            <a:chOff x="10086718" y="515937"/>
            <a:chExt cx="2531110" cy="4667885"/>
          </a:xfrm>
        </p:grpSpPr>
        <p:pic>
          <p:nvPicPr>
            <p:cNvPr id="13" name="图片 12" descr="C:\Users\38577\Desktop\蓝色.png蓝色"/>
            <p:cNvPicPr>
              <a:picLocks noChangeAspect="1"/>
            </p:cNvPicPr>
            <p:nvPr/>
          </p:nvPicPr>
          <p:blipFill rotWithShape="1">
            <a:blip r:embed="rId4">
              <a:clrChange>
                <a:clrFrom>
                  <a:srgbClr val="FFFFFF"/>
                </a:clrFrom>
                <a:clrTo>
                  <a:srgbClr val="FFFFFF">
                    <a:alpha val="0"/>
                  </a:srgbClr>
                </a:clrTo>
              </a:clrChange>
            </a:blip>
            <a:srcRect/>
            <a:stretch>
              <a:fillRect/>
            </a:stretch>
          </p:blipFill>
          <p:spPr>
            <a:xfrm>
              <a:off x="10086718" y="1584642"/>
              <a:ext cx="2531110" cy="3599180"/>
            </a:xfrm>
            <a:prstGeom prst="rect">
              <a:avLst/>
            </a:prstGeom>
          </p:spPr>
        </p:pic>
        <p:sp>
          <p:nvSpPr>
            <p:cNvPr id="20" name="任意多边形: 形状 19"/>
            <p:cNvSpPr/>
            <p:nvPr/>
          </p:nvSpPr>
          <p:spPr>
            <a:xfrm>
              <a:off x="10912971" y="515937"/>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5"/>
          <a:stretch>
            <a:fillRect/>
          </a:stretch>
        </p:blipFill>
        <p:spPr>
          <a:xfrm>
            <a:off x="10718800" y="0"/>
            <a:ext cx="1459230" cy="1459230"/>
          </a:xfrm>
          <a:prstGeom prst="rect">
            <a:avLst/>
          </a:prstGeom>
        </p:spPr>
      </p:pic>
      <p:sp>
        <p:nvSpPr>
          <p:cNvPr id="5" name="造句 1"/>
          <p:cNvSpPr txBox="1"/>
          <p:nvPr/>
        </p:nvSpPr>
        <p:spPr>
          <a:xfrm>
            <a:off x="690245" y="458470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他这个人对待朋友一向慷慨大方。</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337121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你放心好了，我们不会亏待你的。</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605218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时间紧迫，我们必须马上动身。</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2" name="文本框 4"/>
          <p:cNvSpPr txBox="1"/>
          <p:nvPr/>
        </p:nvSpPr>
        <p:spPr>
          <a:xfrm>
            <a:off x="8839200" y="4646930"/>
            <a:ext cx="2533650" cy="1198880"/>
          </a:xfrm>
          <a:prstGeom prst="rect">
            <a:avLst/>
          </a:prstGeom>
          <a:noFill/>
        </p:spPr>
        <p:txBody>
          <a:bodyPr wrap="square" rtlCol="0">
            <a:spAutoFit/>
          </a:bodyPr>
          <a:lstStyle/>
          <a:p>
            <a:pPr algn="l" fontAlgn="ctr"/>
            <a:r>
              <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经过反复磋商，双方终于达成了协议。</a:t>
            </a:r>
            <a:endPar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690245" y="2702560"/>
            <a:ext cx="2624455"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kāng kǎi</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慷慨</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adj. generous</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3187065" y="2690495"/>
            <a:ext cx="2717165" cy="1876425"/>
          </a:xfrm>
          <a:prstGeom prst="rect">
            <a:avLst/>
          </a:prstGeom>
          <a:noFill/>
        </p:spPr>
        <p:txBody>
          <a:bodyPr wrap="square" rtlCol="0">
            <a:spAutoFit/>
          </a:bodyPr>
          <a:lstStyle/>
          <a:p>
            <a:pPr algn="ctr" fontAlgn="ctr"/>
            <a:r>
              <a:rPr lang="en-US" altLang="zh-CN" sz="4000" b="1" kern="100" dirty="0">
                <a:latin typeface="华文楷体" panose="02010600040101010101" charset="-122"/>
                <a:ea typeface="华文楷体" panose="02010600040101010101" charset="-122"/>
                <a:cs typeface="华文细黑" panose="02010600040101010101" pitchFamily="2" charset="-122"/>
                <a:sym typeface="+mn-ea"/>
              </a:rPr>
              <a:t>kuī dài</a:t>
            </a:r>
            <a:endParaRPr lang="en-US" altLang="zh-CN" sz="40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亏待</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treat unfairly, to treat shabbily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6024880" y="2702560"/>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dòng shēn</a:t>
            </a: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动身</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set off, to set out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9" name="生词 4"/>
          <p:cNvSpPr txBox="1"/>
          <p:nvPr/>
        </p:nvSpPr>
        <p:spPr>
          <a:xfrm>
            <a:off x="8848725" y="2767965"/>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cuō shāng</a:t>
            </a: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磋商</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consult, to negotiate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 presetClass="entr" presetSubtype="2" fill="hold" nodeType="withEffect">
                                  <p:stCondLst>
                                    <p:cond delay="500"/>
                                  </p:stCondLst>
                                  <p:childTnLst>
                                    <p:set>
                                      <p:cBhvr>
                                        <p:cTn id="39" dur="500"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22" grpId="0"/>
      <p:bldP spid="30" grpId="0"/>
      <p:bldP spid="35" grpId="0"/>
      <p:bldP spid="37"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196133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458668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729645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4"/>
          <a:stretch>
            <a:fillRect/>
          </a:stretch>
        </p:blipFill>
        <p:spPr>
          <a:xfrm>
            <a:off x="10718800" y="0"/>
            <a:ext cx="1459230" cy="1459230"/>
          </a:xfrm>
          <a:prstGeom prst="rect">
            <a:avLst/>
          </a:prstGeom>
        </p:spPr>
      </p:pic>
      <p:sp>
        <p:nvSpPr>
          <p:cNvPr id="5" name="造句 1"/>
          <p:cNvSpPr txBox="1"/>
          <p:nvPr/>
        </p:nvSpPr>
        <p:spPr>
          <a:xfrm>
            <a:off x="1961515" y="458470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能在这所重点学校学习是我的荣幸。</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4642485" y="464693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学生代表向校长转达了同学们的意见。</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7323455" y="4646930"/>
            <a:ext cx="2549525" cy="1198880"/>
          </a:xfrm>
          <a:prstGeom prst="rect">
            <a:avLst/>
          </a:prstGeom>
          <a:noFill/>
        </p:spPr>
        <p:txBody>
          <a:bodyPr wrap="square" rtlCol="0">
            <a:spAutoFit/>
          </a:bodyPr>
          <a:lstStyle/>
          <a:p>
            <a:pPr algn="l">
              <a:defRPr sz="3000">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400" b="1" kern="100" dirty="0">
                <a:solidFill>
                  <a:schemeClr val="bg1"/>
                </a:solidFill>
                <a:latin typeface="华文楷体" panose="02010600040101010101" charset="-122"/>
                <a:ea typeface="华文楷体" panose="02010600040101010101" charset="-122"/>
                <a:sym typeface="+mn-ea"/>
              </a:rPr>
              <a:t>经过这次教训，弟弟发誓以后再也不撒谎了。</a:t>
            </a:r>
            <a:endParaRPr lang="zh-CN" altLang="en-US" sz="2400" b="1" kern="100" dirty="0">
              <a:solidFill>
                <a:schemeClr val="bg1"/>
              </a:solidFill>
              <a:latin typeface="华文楷体" panose="02010600040101010101" charset="-122"/>
              <a:ea typeface="华文楷体" panose="02010600040101010101"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1809750" y="2702560"/>
            <a:ext cx="2832735"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róng xìng</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荣幸</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adj. honored, privileged</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4585970" y="2690495"/>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zhuǎn dá</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转达</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convey, to pass on</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7296150" y="2702560"/>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fā shì</a:t>
            </a:r>
            <a:endParaRPr lang="en-US" altLang="zh-CN" sz="48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发誓</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v. to swear, to vow</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30" grpId="0"/>
      <p:bldP spid="35"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慷慨</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generous</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kāng kǎi</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动身</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set off, </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set out</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150225" y="901065"/>
            <a:ext cx="26155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dòng shēn</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亏待</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treat unfairly, to treat shabbily</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6010" y="874395"/>
            <a:ext cx="240220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kuī dài</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磋商</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consult,</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 to negotiate</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cuō shān</a:t>
            </a:r>
            <a:r>
              <a:rPr lang="en-US" sz="3600" dirty="0">
                <a:solidFill>
                  <a:srgbClr val="2A2A2B"/>
                </a:solidFill>
                <a:latin typeface="华文细黑" panose="02010600040101010101" pitchFamily="2" charset="-122"/>
                <a:ea typeface="华文细黑" panose="02010600040101010101" pitchFamily="2" charset="-122"/>
                <a:sym typeface="+mn-ea"/>
              </a:rPr>
              <a:t>g</a:t>
            </a:r>
            <a:endParaRPr lang="en-US"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586480" y="3628390"/>
            <a:ext cx="2229485" cy="3194050"/>
            <a:chOff x="4717"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荣幸</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honored, privileged</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róng xìng</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转达</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convey, </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pass on</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zhuǎn dá</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发誓</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swear, to vow</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fā shì</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磋</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磋商</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切磋</a:t>
            </a:r>
            <a:endParaRPr 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他们既是师生，又是好友，经常切磋技艺，有着深厚的感情。</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在他看来，广交朋友，相互切磋，取长补短，是提高书法技艺必不可少的条件。</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2356143"/>
            <a:chOff x="7787" y="3144"/>
            <a:chExt cx="5660" cy="2621"/>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67"/>
              <a:ext cx="5660" cy="2498"/>
            </a:xfrm>
            <a:prstGeom prst="rect">
              <a:avLst/>
            </a:prstGeom>
            <a:noFill/>
          </p:spPr>
          <p:txBody>
            <a:bodyPr wrap="square" rtlCol="0">
              <a:spAutoFit/>
            </a:bodyPr>
            <a:lstStyle/>
            <a:p>
              <a:pPr algn="ctr" fontAlgn="ctr"/>
              <a:r>
                <a:rPr sz="40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不成</a:t>
              </a:r>
              <a:endParaRPr sz="40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助词，用在句末，</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表示推测或反问的</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语气，前面常有</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“难道、莫非”</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等词呼应。</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8930" y="1739265"/>
            <a:ext cx="9943465" cy="828675"/>
            <a:chOff x="518" y="3426"/>
            <a:chExt cx="15659"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86" y="3640"/>
              <a:ext cx="15591" cy="919"/>
            </a:xfrm>
            <a:prstGeom prst="rect">
              <a:avLst/>
            </a:prstGeom>
            <a:noFill/>
          </p:spPr>
          <p:txBody>
            <a:bodyPr wrap="square">
              <a:spAutoFit/>
            </a:bodyPr>
            <a:lstStyle/>
            <a:p>
              <a:pPr algn="l"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璧都到了我这儿，我还怕他跑了</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不成</a:t>
              </a:r>
              <a:r>
                <a:rPr lang="zh-CN" altLang="en-US" sz="3200" b="1" noProof="0" dirty="0">
                  <a:ln>
                    <a:noFill/>
                  </a:ln>
                  <a:effectLst/>
                  <a:uLnTx/>
                  <a:uFillTx/>
                  <a:latin typeface="华文楷体" panose="02010600040101010101" charset="-122"/>
                  <a:ea typeface="华文楷体" panose="02010600040101010101" charset="-122"/>
                  <a:sym typeface="+mn-ea"/>
                </a:rPr>
                <a:t>？</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3270250"/>
            <a:ext cx="9986645" cy="804609"/>
            <a:chOff x="518" y="3097"/>
            <a:chExt cx="15727" cy="1634"/>
          </a:xfrm>
        </p:grpSpPr>
        <p:sp>
          <p:nvSpPr>
            <p:cNvPr id="81" name="圆角矩形 80"/>
            <p:cNvSpPr/>
            <p:nvPr/>
          </p:nvSpPr>
          <p:spPr>
            <a:xfrm>
              <a:off x="518" y="3097"/>
              <a:ext cx="14447" cy="1634"/>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300"/>
              <a:ext cx="15727" cy="1185"/>
            </a:xfrm>
            <a:prstGeom prst="rect">
              <a:avLst/>
            </a:prstGeom>
            <a:noFill/>
          </p:spPr>
          <p:txBody>
            <a:bodyPr wrap="square">
              <a:spAutoFit/>
            </a:bodyPr>
            <a:lstStyle/>
            <a:p>
              <a:pPr algn="l" fontAlgn="base">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我堂堂秦王，（难道）还会骗你</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不成</a:t>
              </a:r>
              <a:r>
                <a:rPr lang="zh-CN" altLang="en-US" sz="3200" b="1" noProof="0" dirty="0">
                  <a:ln>
                    <a:noFill/>
                  </a:ln>
                  <a:effectLst/>
                  <a:uLnTx/>
                  <a:uFillTx/>
                  <a:latin typeface="华文楷体" panose="02010600040101010101" charset="-122"/>
                  <a:ea typeface="华文楷体" panose="02010600040101010101" charset="-122"/>
                  <a:sym typeface="+mn-ea"/>
                </a:rPr>
                <a:t>？</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4" name="组合 3"/>
          <p:cNvGrpSpPr/>
          <p:nvPr/>
        </p:nvGrpSpPr>
        <p:grpSpPr>
          <a:xfrm>
            <a:off x="328930" y="4864735"/>
            <a:ext cx="8959215" cy="1097915"/>
            <a:chOff x="518" y="3426"/>
            <a:chExt cx="13447" cy="1729"/>
          </a:xfrm>
        </p:grpSpPr>
        <p:sp>
          <p:nvSpPr>
            <p:cNvPr id="6" name="圆角矩形 5"/>
            <p:cNvSpPr/>
            <p:nvPr/>
          </p:nvSpPr>
          <p:spPr>
            <a:xfrm>
              <a:off x="518" y="3426"/>
              <a:ext cx="13447" cy="171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7"/>
            <p:cNvSpPr txBox="1"/>
            <p:nvPr/>
          </p:nvSpPr>
          <p:spPr>
            <a:xfrm>
              <a:off x="518" y="3460"/>
              <a:ext cx="13132" cy="1695"/>
            </a:xfrm>
            <a:prstGeom prst="rect">
              <a:avLst/>
            </a:prstGeom>
            <a:noFill/>
          </p:spPr>
          <p:txBody>
            <a:bodyPr wrap="square">
              <a:spAutoFit/>
            </a:bodyPr>
            <a:lstStyle/>
            <a:p>
              <a:pPr algn="l" fontAlgn="base">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他大吃一惊，头脑中一片空白——莫非受了骗</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不成</a:t>
              </a:r>
              <a:r>
                <a:rPr lang="zh-CN" altLang="en-US" sz="3200" b="1" noProof="0" dirty="0">
                  <a:ln>
                    <a:noFill/>
                  </a:ln>
                  <a:effectLst/>
                  <a:uLnTx/>
                  <a:uFillTx/>
                  <a:latin typeface="华文楷体" panose="02010600040101010101" charset="-122"/>
                  <a:ea typeface="华文楷体" panose="02010600040101010101" charset="-122"/>
                  <a:sym typeface="+mn-ea"/>
                </a:rPr>
                <a:t>？</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2" name="图片 1" descr="C:\Users\Lenovo\Desktop\新建文件夹\不怕跑.jpg不怕跑"/>
          <p:cNvPicPr>
            <a:picLocks noChangeAspect="1"/>
          </p:cNvPicPr>
          <p:nvPr/>
        </p:nvPicPr>
        <p:blipFill>
          <a:blip r:embed="rId2">
            <a:alphaModFix amt="83000"/>
            <a:clrChange>
              <a:clrFrom>
                <a:srgbClr val="FEFEFE">
                  <a:alpha val="100000"/>
                </a:srgbClr>
              </a:clrFrom>
              <a:clrTo>
                <a:srgbClr val="FEFEFE">
                  <a:alpha val="100000"/>
                  <a:alpha val="0"/>
                </a:srgbClr>
              </a:clrTo>
            </a:clrChange>
          </a:blip>
          <a:srcRect/>
          <a:stretch>
            <a:fillRect/>
          </a:stretch>
        </p:blipFill>
        <p:spPr>
          <a:xfrm>
            <a:off x="7668260" y="1229995"/>
            <a:ext cx="2107565" cy="1315085"/>
          </a:xfrm>
          <a:prstGeom prst="rect">
            <a:avLst/>
          </a:prstGeom>
        </p:spPr>
      </p:pic>
      <p:pic>
        <p:nvPicPr>
          <p:cNvPr id="3" name="图片 2" descr="C:\Users\Lenovo\Desktop\新建文件夹\秦王.jpg秦王"/>
          <p:cNvPicPr>
            <a:picLocks noChangeAspect="1"/>
          </p:cNvPicPr>
          <p:nvPr/>
        </p:nvPicPr>
        <p:blipFill>
          <a:blip r:embed="rId3">
            <a:alphaModFix amt="50000"/>
            <a:clrChange>
              <a:clrFrom>
                <a:srgbClr val="C0C0C0">
                  <a:alpha val="100000"/>
                </a:srgbClr>
              </a:clrFrom>
              <a:clrTo>
                <a:srgbClr val="C0C0C0">
                  <a:alpha val="100000"/>
                  <a:alpha val="0"/>
                </a:srgbClr>
              </a:clrTo>
            </a:clrChange>
          </a:blip>
          <a:srcRect/>
          <a:stretch>
            <a:fillRect/>
          </a:stretch>
        </p:blipFill>
        <p:spPr>
          <a:xfrm>
            <a:off x="7661275" y="3051810"/>
            <a:ext cx="1627505" cy="1571625"/>
          </a:xfrm>
          <a:prstGeom prst="rect">
            <a:avLst/>
          </a:prstGeom>
        </p:spPr>
      </p:pic>
      <p:pic>
        <p:nvPicPr>
          <p:cNvPr id="8" name="图片 7" descr="C:\Users\Lenovo\Desktop\新建文件夹\吃惊.jpg吃惊"/>
          <p:cNvPicPr>
            <a:picLocks noChangeAspect="1"/>
          </p:cNvPicPr>
          <p:nvPr/>
        </p:nvPicPr>
        <p:blipFill>
          <a:blip r:embed="rId4">
            <a:alphaModFix amt="53000"/>
            <a:clrChange>
              <a:clrFrom>
                <a:srgbClr val="F6F6F6">
                  <a:alpha val="100000"/>
                </a:srgbClr>
              </a:clrFrom>
              <a:clrTo>
                <a:srgbClr val="F6F6F6">
                  <a:alpha val="100000"/>
                  <a:alpha val="0"/>
                </a:srgbClr>
              </a:clrTo>
            </a:clrChange>
          </a:blip>
          <a:srcRect t="21839"/>
          <a:stretch>
            <a:fillRect/>
          </a:stretch>
        </p:blipFill>
        <p:spPr>
          <a:xfrm>
            <a:off x="1446530" y="5299710"/>
            <a:ext cx="1106805" cy="144399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latin typeface="华文细黑" panose="02010600040101010101" pitchFamily="2" charset="-122"/>
                  <a:ea typeface="华文细黑" panose="02010600040101010101" pitchFamily="2" charset="-122"/>
                  <a:cs typeface="SimSun" panose="02010600030101010101" pitchFamily="2" charset="-122"/>
                  <a:sym typeface="+mn-ea"/>
                </a:rPr>
                <a:t>将疑问句改成带“不成”的反问句</a:t>
              </a:r>
              <a:endParaRPr lang="zh-CN" altLang="en-US" sz="2400" b="1" dirty="0">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1102360" y="2598420"/>
            <a:ext cx="9125585" cy="521970"/>
          </a:xfrm>
          <a:prstGeom prst="rect">
            <a:avLst/>
          </a:prstGeom>
          <a:noFill/>
        </p:spPr>
        <p:txBody>
          <a:bodyPr wrap="square" rtlCol="0" anchor="t">
            <a:spAutoFit/>
          </a:bodyPr>
          <a:lstStyle/>
          <a:p>
            <a:pPr algn="l"/>
            <a:r>
              <a:rPr lang="zh-CN" altLang="en-US" sz="2800" b="1" u="sng">
                <a:solidFill>
                  <a:schemeClr val="tx1"/>
                </a:solidFill>
                <a:latin typeface="华文楷体" panose="02010600040101010101" charset="-122"/>
                <a:ea typeface="华文楷体" panose="02010600040101010101" charset="-122"/>
                <a:cs typeface="华文楷体" panose="02010600040101010101" charset="-122"/>
                <a:sym typeface="+mn-ea"/>
              </a:rPr>
              <a:t>到现在你都不说出实情，难道是想一直这样骗下去</a:t>
            </a:r>
            <a:r>
              <a:rPr lang="zh-CN" altLang="en-US" sz="2800" b="1" u="sng">
                <a:solidFill>
                  <a:srgbClr val="FF0000"/>
                </a:solidFill>
                <a:latin typeface="华文楷体" panose="02010600040101010101" charset="-122"/>
                <a:ea typeface="华文楷体" panose="02010600040101010101" charset="-122"/>
                <a:cs typeface="华文楷体" panose="02010600040101010101" charset="-122"/>
                <a:sym typeface="+mn-ea"/>
              </a:rPr>
              <a:t>不成</a:t>
            </a:r>
            <a:r>
              <a:rPr lang="zh-CN" altLang="en-US" sz="2800" b="1" u="sng">
                <a:solidFill>
                  <a:schemeClr val="tx1"/>
                </a:solidFill>
                <a:latin typeface="华文楷体" panose="02010600040101010101" charset="-122"/>
                <a:ea typeface="华文楷体" panose="02010600040101010101" charset="-122"/>
                <a:cs typeface="华文楷体" panose="02010600040101010101" charset="-122"/>
                <a:sym typeface="+mn-ea"/>
              </a:rPr>
              <a:t>？</a:t>
            </a:r>
            <a:r>
              <a:rPr lang="en-US" altLang="zh-CN" sz="2800" b="1" u="sng">
                <a:latin typeface="华文楷体" panose="02010600040101010101" charset="-122"/>
                <a:ea typeface="华文楷体" panose="02010600040101010101" charset="-122"/>
                <a:cs typeface="华文楷体" panose="02010600040101010101" charset="-122"/>
                <a:sym typeface="+mn-ea"/>
              </a:rPr>
              <a:t> </a:t>
            </a:r>
            <a:endParaRPr lang="en-US" altLang="zh-CN" sz="2800" b="1" u="sng">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102360" y="2014855"/>
            <a:ext cx="8732520" cy="521970"/>
          </a:xfrm>
          <a:prstGeom prst="rect">
            <a:avLst/>
          </a:prstGeom>
          <a:noFill/>
        </p:spPr>
        <p:txBody>
          <a:bodyPr wrap="non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到现在你都不说出实情，难道是想一直这样骗下去吗？</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2293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6" name="文本框 25"/>
          <p:cNvSpPr txBox="1"/>
          <p:nvPr/>
        </p:nvSpPr>
        <p:spPr>
          <a:xfrm>
            <a:off x="1069975" y="4290060"/>
            <a:ext cx="6951345" cy="607695"/>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u="sng">
                <a:latin typeface="华文楷体" panose="02010600040101010101" charset="-122"/>
                <a:ea typeface="华文楷体" panose="02010600040101010101" charset="-122"/>
                <a:cs typeface="华文楷体" panose="02010600040101010101" charset="-122"/>
                <a:sym typeface="+mn-ea"/>
              </a:rPr>
              <a:t>你们大家都不说话，事情就这么算了</a:t>
            </a:r>
            <a:r>
              <a:rPr lang="zh-CN" altLang="en-US" sz="2800" b="1" u="sng">
                <a:solidFill>
                  <a:srgbClr val="FF0000"/>
                </a:solidFill>
                <a:latin typeface="华文楷体" panose="02010600040101010101" charset="-122"/>
                <a:ea typeface="华文楷体" panose="02010600040101010101" charset="-122"/>
                <a:cs typeface="华文楷体" panose="02010600040101010101" charset="-122"/>
                <a:sym typeface="+mn-ea"/>
              </a:rPr>
              <a:t>不成</a:t>
            </a:r>
            <a:r>
              <a:rPr lang="zh-CN" altLang="en-US" sz="2800" b="1" u="sng">
                <a:latin typeface="华文楷体" panose="02010600040101010101" charset="-122"/>
                <a:ea typeface="华文楷体" panose="02010600040101010101" charset="-122"/>
                <a:cs typeface="华文楷体" panose="02010600040101010101" charset="-122"/>
                <a:sym typeface="+mn-ea"/>
              </a:rPr>
              <a:t>？</a:t>
            </a:r>
            <a:endParaRPr lang="zh-CN" altLang="en-US" sz="2800" b="1" u="sng">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27" name="文本框 26"/>
          <p:cNvSpPr txBox="1"/>
          <p:nvPr/>
        </p:nvSpPr>
        <p:spPr>
          <a:xfrm>
            <a:off x="1102360" y="3757930"/>
            <a:ext cx="6595110" cy="521970"/>
          </a:xfrm>
          <a:prstGeom prst="rect">
            <a:avLst/>
          </a:prstGeom>
          <a:noFill/>
        </p:spPr>
        <p:txBody>
          <a:bodyPr wrap="non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你们大家都不说话，事情就这么算了吗？</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1" name="文本框 30"/>
          <p:cNvSpPr txBox="1"/>
          <p:nvPr/>
        </p:nvSpPr>
        <p:spPr>
          <a:xfrm>
            <a:off x="1102360" y="6067425"/>
            <a:ext cx="6951345" cy="521970"/>
          </a:xfrm>
          <a:prstGeom prst="rect">
            <a:avLst/>
          </a:prstGeom>
          <a:noFill/>
        </p:spPr>
        <p:txBody>
          <a:bodyPr wrap="none" rtlCol="0" anchor="t">
            <a:spAutoFit/>
          </a:bodyPr>
          <a:lstStyle/>
          <a:p>
            <a:pPr algn="l">
              <a:lnSpc>
                <a:spcPct val="100000"/>
              </a:lnSpc>
              <a:buClrTx/>
              <a:buSzTx/>
              <a:buFontTx/>
            </a:pPr>
            <a:r>
              <a:rPr lang="zh-CN" altLang="en-US" sz="2800" b="1" u="sng">
                <a:latin typeface="华文楷体" panose="02010600040101010101" charset="-122"/>
                <a:ea typeface="华文楷体" panose="02010600040101010101" charset="-122"/>
                <a:cs typeface="华文楷体" panose="02010600040101010101" charset="-122"/>
                <a:sym typeface="+mn-ea"/>
              </a:rPr>
              <a:t>咱们多少年的朋友了，难道我会害你</a:t>
            </a:r>
            <a:r>
              <a:rPr lang="zh-CN" altLang="en-US" sz="2800" b="1" u="sng">
                <a:solidFill>
                  <a:srgbClr val="FF0000"/>
                </a:solidFill>
                <a:latin typeface="华文楷体" panose="02010600040101010101" charset="-122"/>
                <a:ea typeface="华文楷体" panose="02010600040101010101" charset="-122"/>
                <a:cs typeface="华文楷体" panose="02010600040101010101" charset="-122"/>
                <a:sym typeface="+mn-ea"/>
              </a:rPr>
              <a:t>不成</a:t>
            </a:r>
            <a:r>
              <a:rPr lang="zh-CN" altLang="en-US" sz="2800" b="1" u="sng">
                <a:latin typeface="华文楷体" panose="02010600040101010101" charset="-122"/>
                <a:ea typeface="华文楷体" panose="02010600040101010101" charset="-122"/>
                <a:cs typeface="华文楷体" panose="02010600040101010101" charset="-122"/>
                <a:sym typeface="+mn-ea"/>
              </a:rPr>
              <a:t>？</a:t>
            </a:r>
            <a:endParaRPr lang="zh-CN" altLang="en-US" sz="2800" b="1" u="sng">
              <a:latin typeface="华文楷体" panose="02010600040101010101" charset="-122"/>
              <a:ea typeface="华文楷体" panose="02010600040101010101" charset="-122"/>
              <a:cs typeface="华文楷体" panose="02010600040101010101" charset="-122"/>
              <a:sym typeface="+mn-ea"/>
            </a:endParaRPr>
          </a:p>
        </p:txBody>
      </p:sp>
      <p:sp>
        <p:nvSpPr>
          <p:cNvPr id="32" name="文本框 31"/>
          <p:cNvSpPr txBox="1"/>
          <p:nvPr/>
        </p:nvSpPr>
        <p:spPr>
          <a:xfrm>
            <a:off x="1102360" y="5452745"/>
            <a:ext cx="6595110" cy="521970"/>
          </a:xfrm>
          <a:prstGeom prst="rect">
            <a:avLst/>
          </a:prstGeom>
          <a:noFill/>
        </p:spPr>
        <p:txBody>
          <a:bodyPr wrap="non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咱们多少年的朋友了，难道我会害你吗？</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605882"/>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cxnSp>
        <p:nvCxnSpPr>
          <p:cNvPr id="104" name="直接连接符 103"/>
          <p:cNvCxnSpPr/>
          <p:nvPr/>
        </p:nvCxnSpPr>
        <p:spPr>
          <a:xfrm>
            <a:off x="870585" y="320230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2330" y="4983480"/>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00949" y="6582160"/>
            <a:ext cx="107867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469391" y="1480994"/>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6125" y="177355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主题</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58" name="文本框 57"/>
          <p:cNvSpPr txBox="1"/>
          <p:nvPr/>
        </p:nvSpPr>
        <p:spPr>
          <a:xfrm>
            <a:off x="3159125" y="1594485"/>
            <a:ext cx="6069330"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历史故事</a:t>
            </a:r>
            <a:endPar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19" name="文本框 18"/>
          <p:cNvSpPr txBox="1"/>
          <p:nvPr/>
        </p:nvSpPr>
        <p:spPr>
          <a:xfrm>
            <a:off x="676317" y="2483486"/>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语言点</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59" name="文本框 58"/>
          <p:cNvSpPr txBox="1"/>
          <p:nvPr/>
        </p:nvSpPr>
        <p:spPr>
          <a:xfrm>
            <a:off x="3179445" y="2007870"/>
            <a:ext cx="48691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掌握“</a:t>
            </a:r>
            <a:r>
              <a:rPr kumimoji="0" 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左</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右</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不成”的意义和用法</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0" name="文本框 59"/>
          <p:cNvSpPr txBox="1"/>
          <p:nvPr/>
        </p:nvSpPr>
        <p:spPr>
          <a:xfrm>
            <a:off x="3183890" y="2372360"/>
            <a:ext cx="50977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正确使用本课辨析的词语“一贯</a:t>
            </a:r>
            <a:r>
              <a:rPr 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一</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直”</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61" name="文本框 60"/>
          <p:cNvSpPr txBox="1"/>
          <p:nvPr/>
        </p:nvSpPr>
        <p:spPr>
          <a:xfrm>
            <a:off x="3167380" y="3251200"/>
            <a:ext cx="80695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了解“泄露”中“露”字的雨字头及带有雨字头的汉字所表达的词汇意义</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3" name="文本框 22"/>
          <p:cNvSpPr txBox="1"/>
          <p:nvPr/>
        </p:nvSpPr>
        <p:spPr>
          <a:xfrm>
            <a:off x="746125" y="499046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篇章</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63" name="文本框 62"/>
          <p:cNvSpPr txBox="1"/>
          <p:nvPr/>
        </p:nvSpPr>
        <p:spPr>
          <a:xfrm>
            <a:off x="3167380" y="5040630"/>
            <a:ext cx="2125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）理解课文内容</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4" name="文本框 63"/>
          <p:cNvSpPr txBox="1"/>
          <p:nvPr/>
        </p:nvSpPr>
        <p:spPr>
          <a:xfrm>
            <a:off x="3167201" y="5407042"/>
            <a:ext cx="46405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按课本P</a:t>
            </a:r>
            <a:r>
              <a:rPr kumimoji="0" 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67</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练习5中的提示简述课文内容</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3" name="文本框 72"/>
          <p:cNvSpPr txBox="1"/>
          <p:nvPr/>
        </p:nvSpPr>
        <p:spPr>
          <a:xfrm>
            <a:off x="3395611" y="855648"/>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endParaRPr>
          </a:p>
        </p:txBody>
      </p:sp>
      <p:cxnSp>
        <p:nvCxnSpPr>
          <p:cNvPr id="85" name="直接连接符 84"/>
          <p:cNvCxnSpPr/>
          <p:nvPr/>
        </p:nvCxnSpPr>
        <p:spPr>
          <a:xfrm>
            <a:off x="7543800" y="320230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43800" y="4983480"/>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descr="C:\Users\Administrator\Desktop\我1.png我1"/>
          <p:cNvPicPr>
            <a:picLocks noChangeAspect="1"/>
          </p:cNvPicPr>
          <p:nvPr/>
        </p:nvPicPr>
        <p:blipFill>
          <a:blip r:embed="rId1"/>
          <a:srcRect/>
          <a:stretch>
            <a:fillRect/>
          </a:stretch>
        </p:blipFill>
        <p:spPr>
          <a:xfrm>
            <a:off x="10719753" y="0"/>
            <a:ext cx="1459230" cy="1459230"/>
          </a:xfrm>
          <a:prstGeom prst="rect">
            <a:avLst/>
          </a:prstGeom>
        </p:spPr>
      </p:pic>
      <p:sp>
        <p:nvSpPr>
          <p:cNvPr id="7" name="文本框 6"/>
          <p:cNvSpPr txBox="1"/>
          <p:nvPr/>
        </p:nvSpPr>
        <p:spPr>
          <a:xfrm>
            <a:off x="3179445" y="3735705"/>
            <a:ext cx="901255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2</a:t>
            </a:r>
            <a:r>
              <a:rPr 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熟悉并掌握“慷慨、磋商、兑现、妄想、撒谎、仪式、泄露、雄厚、履行、理直气</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壮”的意义和用法</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 name="文本框 1"/>
          <p:cNvSpPr txBox="1"/>
          <p:nvPr/>
        </p:nvSpPr>
        <p:spPr>
          <a:xfrm>
            <a:off x="715747" y="3516540"/>
            <a:ext cx="902811"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词汇</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4" name="文本框 3"/>
          <p:cNvSpPr txBox="1"/>
          <p:nvPr/>
        </p:nvSpPr>
        <p:spPr>
          <a:xfrm>
            <a:off x="3167201" y="5788986"/>
            <a:ext cx="39547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根据提示完成课后的</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写一写</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endPar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 name="文本框 2"/>
          <p:cNvSpPr txBox="1"/>
          <p:nvPr/>
        </p:nvSpPr>
        <p:spPr>
          <a:xfrm>
            <a:off x="3179445" y="2785110"/>
            <a:ext cx="4411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了解篇章修辞“引用”的作用和意义</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custDataLst>
              <p:tags r:id="rId1"/>
            </p:custDataLst>
          </p:nvPr>
        </p:nvPicPr>
        <p:blipFill rotWithShape="1">
          <a:blip r:embed="rId2"/>
          <a:srcRect/>
          <a:stretch>
            <a:fillRect/>
          </a:stretch>
        </p:blipFill>
        <p:spPr>
          <a:xfrm>
            <a:off x="1022985" y="1070610"/>
            <a:ext cx="9963150" cy="570484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老师"/>
          <p:cNvPicPr>
            <a:picLocks noChangeAspect="1"/>
          </p:cNvPicPr>
          <p:nvPr/>
        </p:nvPicPr>
        <p:blipFill>
          <a:blip r:embed="rId3"/>
          <a:stretch>
            <a:fillRect/>
          </a:stretch>
        </p:blipFill>
        <p:spPr>
          <a:xfrm>
            <a:off x="9544685" y="2310130"/>
            <a:ext cx="4969510" cy="483870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用下列词语造句：</a:t>
            </a:r>
            <a:endPar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9" name="文本框 8"/>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1745615" y="2619375"/>
            <a:ext cx="2224405" cy="3046095"/>
          </a:xfrm>
          <a:prstGeom prst="rect">
            <a:avLst/>
          </a:prstGeom>
          <a:noFill/>
        </p:spPr>
        <p:txBody>
          <a:bodyPr wrap="none" rtlCol="0" anchor="t">
            <a:spAutoFit/>
          </a:bodyPr>
          <a:lstStyle/>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爱不释手：</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从容：</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得罪：</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慷慨：</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荣幸：</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亏待：</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16" name="图片 15" descr="1"/>
          <p:cNvPicPr>
            <a:picLocks noChangeAspect="1"/>
          </p:cNvPicPr>
          <p:nvPr/>
        </p:nvPicPr>
        <p:blipFill>
          <a:blip r:embed="rId5"/>
          <a:stretch>
            <a:fillRect/>
          </a:stretch>
        </p:blipFill>
        <p:spPr>
          <a:xfrm>
            <a:off x="10718800" y="0"/>
            <a:ext cx="1459230" cy="1459230"/>
          </a:xfrm>
          <a:prstGeom prst="rect">
            <a:avLst/>
          </a:prstGeom>
        </p:spPr>
      </p:pic>
    </p:spTree>
    <p:custDataLst>
      <p:tags r:id="rId6"/>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底图" descr="C:\Users\Lenovo\Desktop\新建文件夹\完璧归赵.jpg完璧归赵"/>
          <p:cNvPicPr>
            <a:picLocks noChangeAspect="1"/>
          </p:cNvPicPr>
          <p:nvPr/>
        </p:nvPicPr>
        <p:blipFill rotWithShape="1">
          <a:blip r:embed="rId1"/>
          <a:srcRect/>
          <a:stretch>
            <a:fillRect/>
          </a:stretch>
        </p:blipFill>
        <p:spPr>
          <a:xfrm>
            <a:off x="-224790" y="30480"/>
            <a:ext cx="12607925" cy="6827520"/>
          </a:xfrm>
          <a:prstGeom prst="rect">
            <a:avLst/>
          </a:prstGeom>
        </p:spPr>
      </p:pic>
      <p:pic>
        <p:nvPicPr>
          <p:cNvPr id="5" name="黑色透明遮罩" descr="黑色遮罩"/>
          <p:cNvPicPr>
            <a:picLocks noChangeAspect="1"/>
          </p:cNvPicPr>
          <p:nvPr/>
        </p:nvPicPr>
        <p:blipFill>
          <a:blip r:embed="rId2">
            <a:alphaModFix amt="45000"/>
          </a:blip>
          <a:stretch>
            <a:fillRect/>
          </a:stretch>
        </p:blipFill>
        <p:spPr>
          <a:xfrm>
            <a:off x="-189865" y="-108585"/>
            <a:ext cx="12664440" cy="7127240"/>
          </a:xfrm>
          <a:prstGeom prst="rect">
            <a:avLst/>
          </a:prstGeom>
        </p:spPr>
      </p:pic>
      <p:sp>
        <p:nvSpPr>
          <p:cNvPr id="34" name="PA-4-Point Star 33"/>
          <p:cNvSpPr/>
          <p:nvPr>
            <p:custDataLst>
              <p:tags r:id="rId3"/>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4"/>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5"/>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6"/>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7"/>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8"/>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9"/>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10"/>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1"/>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2"/>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3"/>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4"/>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5"/>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6"/>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7"/>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8"/>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9"/>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20"/>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1"/>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2"/>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3"/>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4"/>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5"/>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6"/>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7"/>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8"/>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9"/>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30"/>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1"/>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2"/>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3"/>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4"/>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5"/>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6"/>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7"/>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8"/>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9"/>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40"/>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1"/>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2"/>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3"/>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4"/>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5"/>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6"/>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7"/>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8"/>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9"/>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50"/>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1"/>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2"/>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3"/>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4"/>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5"/>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6"/>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7"/>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8"/>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9"/>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60"/>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1"/>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2"/>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3"/>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4"/>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5"/>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6"/>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7"/>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8"/>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9"/>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70"/>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1"/>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2"/>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3"/>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4"/>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5"/>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6"/>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7"/>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8"/>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9"/>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80"/>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1"/>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2"/>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3"/>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4"/>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5"/>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6"/>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7"/>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8"/>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9"/>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90"/>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1"/>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2"/>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3"/>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4"/>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5"/>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6"/>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7"/>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8"/>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9"/>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100"/>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1"/>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2"/>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3"/>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4"/>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5"/>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6"/>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7"/>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8"/>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9"/>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10"/>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1"/>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2"/>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3"/>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4"/>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5"/>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6"/>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7"/>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8"/>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第二十七课</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6  Lesson 27</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5"/>
                <a:ext cx="18916" cy="2952"/>
                <a:chOff x="3051" y="4475"/>
                <a:chExt cx="18916" cy="2952"/>
              </a:xfrm>
            </p:grpSpPr>
            <p:grpSp>
              <p:nvGrpSpPr>
                <p:cNvPr id="3" name="组合 2"/>
                <p:cNvGrpSpPr/>
                <p:nvPr/>
              </p:nvGrpSpPr>
              <p:grpSpPr>
                <a:xfrm>
                  <a:off x="4094" y="6525"/>
                  <a:ext cx="17202" cy="902"/>
                  <a:chOff x="6228" y="6525"/>
                  <a:chExt cx="17202" cy="902"/>
                </a:xfrm>
              </p:grpSpPr>
              <p:sp>
                <p:nvSpPr>
                  <p:cNvPr id="15" name="矩形 14"/>
                  <p:cNvSpPr/>
                  <p:nvPr/>
                </p:nvSpPr>
                <p:spPr>
                  <a:xfrm>
                    <a:off x="6228" y="6525"/>
                    <a:ext cx="3343"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27</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9572" y="6525"/>
                    <a:ext cx="13858"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Returning the jade intact to the State of Zhao</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5"/>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27</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完璧归赵</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2</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17646 L -0.000833333 -0.138641 " pathEditMode="relative" rAng="0" ptsTypes="">
                                      <p:cBhvr>
                                        <p:cTn id="824" dur="5000" fill="hold"/>
                                        <p:tgtEl>
                                          <p:spTgt spid="11"/>
                                        </p:tgtEl>
                                        <p:attrNameLst>
                                          <p:attrName>ppt_x</p:attrName>
                                          <p:attrName>ppt_y</p:attrName>
                                        </p:attrNameLst>
                                      </p:cBhvr>
                                      <p:rCtr x="0" y="-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想一想，下列词语之间有什么联系</a:t>
              </a:r>
              <a:endParaRPr lang="en-US" altLang="zh-CN" sz="2400" b="1" noProof="0" dirty="0">
                <a:ln>
                  <a:noFill/>
                </a:ln>
                <a:solidFill>
                  <a:srgbClr val="CFB26F"/>
                </a:solidFill>
                <a:effectLst/>
                <a:uLnTx/>
                <a:uFillTx/>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aphicFrame>
        <p:nvGraphicFramePr>
          <p:cNvPr id="12" name="表格 11"/>
          <p:cNvGraphicFramePr/>
          <p:nvPr>
            <p:custDataLst>
              <p:tags r:id="rId1"/>
            </p:custDataLst>
          </p:nvPr>
        </p:nvGraphicFramePr>
        <p:xfrm>
          <a:off x="321310" y="2049780"/>
          <a:ext cx="11325860" cy="4224020"/>
        </p:xfrm>
        <a:graphic>
          <a:graphicData uri="http://schemas.openxmlformats.org/drawingml/2006/table">
            <a:tbl>
              <a:tblPr firstRow="1" bandRow="1">
                <a:tableStyleId>{5C22544A-7EE6-4342-B048-85BDC9FD1C3A}</a:tableStyleId>
              </a:tblPr>
              <a:tblGrid>
                <a:gridCol w="2397760"/>
                <a:gridCol w="8928100"/>
              </a:tblGrid>
              <a:tr h="1056005">
                <a:tc>
                  <a:txBody>
                    <a:bodyPr/>
                    <a:lstStyle/>
                    <a:p>
                      <a:pPr algn="ctr">
                        <a:buNone/>
                      </a:pPr>
                      <a:r>
                        <a:rPr lang="zh-CN" altLang="en-US" sz="4800">
                          <a:solidFill>
                            <a:schemeClr val="tx1"/>
                          </a:solidFill>
                          <a:latin typeface="华文楷体" panose="02010600040101010101" charset="-122"/>
                          <a:ea typeface="华文楷体" panose="02010600040101010101" charset="-122"/>
                        </a:rPr>
                        <a:t>商</a:t>
                      </a:r>
                      <a:endParaRPr lang="zh-CN" altLang="en-US" sz="4800">
                        <a:solidFill>
                          <a:schemeClr val="tx1"/>
                        </a:solidFill>
                        <a:latin typeface="华文楷体" panose="02010600040101010101" charset="-122"/>
                        <a:ea typeface="华文楷体" panose="02010600040101010101" charset="-122"/>
                      </a:endParaRPr>
                    </a:p>
                  </a:txBody>
                  <a:tcPr anchor="ctr">
                    <a:solidFill>
                      <a:srgbClr val="CAE4F4"/>
                    </a:solidFill>
                  </a:tcPr>
                </a:tc>
                <a:tc>
                  <a:txBody>
                    <a:bodyPr/>
                    <a:lstStyle/>
                    <a:p>
                      <a:pPr algn="l" fontAlgn="auto">
                        <a:lnSpc>
                          <a:spcPct val="150000"/>
                        </a:lnSpc>
                        <a:buNone/>
                      </a:pPr>
                      <a:r>
                        <a:rPr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商议、商量、商讨、商谈、商定、商洽、磋商、协商</a:t>
                      </a:r>
                      <a:endParaRPr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anchor="ctr">
                    <a:solidFill>
                      <a:srgbClr val="CAE4F4"/>
                    </a:solidFill>
                  </a:tcPr>
                </a:tc>
              </a:tr>
              <a:tr h="1056005">
                <a:tc>
                  <a:txBody>
                    <a:bodyPr/>
                    <a:lstStyle/>
                    <a:p>
                      <a:pPr algn="ctr">
                        <a:buNone/>
                      </a:pPr>
                      <a:r>
                        <a:rPr lang="zh-CN" altLang="en-US" sz="4800" b="1">
                          <a:solidFill>
                            <a:schemeClr val="tx1"/>
                          </a:solidFill>
                          <a:latin typeface="华文楷体" panose="02010600040101010101" charset="-122"/>
                          <a:ea typeface="华文楷体" panose="02010600040101010101" charset="-122"/>
                        </a:rPr>
                        <a:t>过</a:t>
                      </a:r>
                      <a:endParaRPr lang="zh-CN" altLang="en-US" sz="4800" b="1">
                        <a:solidFill>
                          <a:schemeClr val="tx1"/>
                        </a:solidFill>
                        <a:latin typeface="华文楷体" panose="02010600040101010101" charset="-122"/>
                        <a:ea typeface="华文楷体" panose="02010600040101010101" charset="-122"/>
                      </a:endParaRPr>
                    </a:p>
                  </a:txBody>
                  <a:tcPr anchor="ctr">
                    <a:solidFill>
                      <a:srgbClr val="E1DCE4"/>
                    </a:solidFill>
                  </a:tcPr>
                </a:tc>
                <a:tc>
                  <a:txBody>
                    <a:bodyPr/>
                    <a:lstStyle/>
                    <a:p>
                      <a:pPr algn="l" defTabSz="914400">
                        <a:lnSpc>
                          <a:spcPct val="150000"/>
                        </a:lnSpc>
                        <a:buClrTx/>
                        <a:buSzTx/>
                        <a:buFontTx/>
                      </a:pPr>
                      <a:r>
                        <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过错、过失、改过、悔过、记过、罪过、功过、将功补过</a:t>
                      </a:r>
                      <a:endPar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marL="50800" marR="50800" marT="50800" marB="50800" anchor="ctr" horzOverflow="overflow">
                    <a:solidFill>
                      <a:srgbClr val="E1DCE4"/>
                    </a:solidFill>
                  </a:tcPr>
                </a:tc>
              </a:tr>
              <a:tr h="1056005">
                <a:tc>
                  <a:txBody>
                    <a:bodyPr/>
                    <a:lstStyle/>
                    <a:p>
                      <a:pPr algn="ctr">
                        <a:buNone/>
                      </a:pPr>
                      <a:r>
                        <a:rPr lang="zh-CN" altLang="en-US" sz="4800" b="1">
                          <a:solidFill>
                            <a:schemeClr val="tx1"/>
                          </a:solidFill>
                          <a:latin typeface="华文楷体" panose="02010600040101010101" charset="-122"/>
                          <a:ea typeface="华文楷体" panose="02010600040101010101" charset="-122"/>
                        </a:rPr>
                        <a:t>诚</a:t>
                      </a:r>
                      <a:endParaRPr lang="zh-CN" altLang="en-US" sz="4800" b="1">
                        <a:solidFill>
                          <a:schemeClr val="tx1"/>
                        </a:solidFill>
                        <a:latin typeface="华文楷体" panose="02010600040101010101" charset="-122"/>
                        <a:ea typeface="华文楷体" panose="02010600040101010101" charset="-122"/>
                      </a:endParaRPr>
                    </a:p>
                  </a:txBody>
                  <a:tcPr anchor="ctr">
                    <a:solidFill>
                      <a:srgbClr val="C6E1F2"/>
                    </a:solidFill>
                  </a:tcPr>
                </a:tc>
                <a:tc>
                  <a:txBody>
                    <a:bodyPr/>
                    <a:lstStyle/>
                    <a:p>
                      <a:pPr algn="l" defTabSz="914400">
                        <a:lnSpc>
                          <a:spcPct val="150000"/>
                        </a:lnSpc>
                        <a:buClrTx/>
                        <a:buSzTx/>
                        <a:buFontTx/>
                      </a:pPr>
                      <a:r>
                        <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诚实、诚心、诚信、诚恳、真诚、热诚、忠诚、至诚、精诚合作、真心诚意</a:t>
                      </a:r>
                      <a:endPar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marL="50800" marR="50800" marT="50800" marB="50800" anchor="ctr" horzOverflow="overflow">
                    <a:solidFill>
                      <a:srgbClr val="C6E1F2"/>
                    </a:solidFill>
                  </a:tcPr>
                </a:tc>
              </a:tr>
              <a:tr h="1056005">
                <a:tc>
                  <a:txBody>
                    <a:bodyPr/>
                    <a:lstStyle/>
                    <a:p>
                      <a:pPr algn="ctr">
                        <a:buNone/>
                      </a:pPr>
                      <a:r>
                        <a:rPr lang="zh-CN" altLang="en-US" sz="4800" b="1">
                          <a:solidFill>
                            <a:schemeClr val="tx1"/>
                          </a:solidFill>
                          <a:latin typeface="华文楷体" panose="02010600040101010101" charset="-122"/>
                          <a:ea typeface="华文楷体" panose="02010600040101010101" charset="-122"/>
                        </a:rPr>
                        <a:t>众</a:t>
                      </a:r>
                      <a:endParaRPr lang="zh-CN" altLang="en-US" sz="4800" b="1">
                        <a:solidFill>
                          <a:schemeClr val="tx1"/>
                        </a:solidFill>
                        <a:latin typeface="华文楷体" panose="02010600040101010101" charset="-122"/>
                        <a:ea typeface="华文楷体" panose="02010600040101010101" charset="-122"/>
                      </a:endParaRPr>
                    </a:p>
                  </a:txBody>
                  <a:tcPr anchor="ctr">
                    <a:solidFill>
                      <a:srgbClr val="E2DDE5"/>
                    </a:solidFill>
                  </a:tcPr>
                </a:tc>
                <a:tc>
                  <a:txBody>
                    <a:bodyPr/>
                    <a:lstStyle/>
                    <a:p>
                      <a:pPr algn="l" defTabSz="914400">
                        <a:lnSpc>
                          <a:spcPct val="150000"/>
                        </a:lnSpc>
                        <a:buClrTx/>
                        <a:buSzTx/>
                        <a:buFontTx/>
                      </a:pPr>
                      <a:r>
                        <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众臣、众人、大众、公众、观众、听众、群众、民众、万众一心、众望所归、兴师动众</a:t>
                      </a:r>
                      <a:endPar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marL="50800" marR="50800" marT="50800" marB="50800" anchor="ctr" horzOverflow="overflow">
                    <a:solidFill>
                      <a:srgbClr val="E2DDE5"/>
                    </a:solidFill>
                  </a:tcPr>
                </a:tc>
              </a:tr>
            </a:tbl>
          </a:graphicData>
        </a:graphic>
      </p:graphicFrame>
      <p:pic>
        <p:nvPicPr>
          <p:cNvPr id="34" name="图片 33"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C:\Users\Lenovo\Desktop\新建文件夹\镇静.jpg镇静"/>
          <p:cNvPicPr>
            <a:picLocks noChangeArrowheads="1"/>
          </p:cNvPicPr>
          <p:nvPr/>
        </p:nvPicPr>
        <p:blipFill>
          <a:blip r:embed="rId2"/>
          <a:srcRect b="15005"/>
          <a:stretch>
            <a:fillRect/>
          </a:stretch>
        </p:blipFill>
        <p:spPr bwMode="auto">
          <a:xfrm>
            <a:off x="8201025" y="2421255"/>
            <a:ext cx="2518410" cy="18218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一举两得.jpg一举两得"/>
          <p:cNvPicPr>
            <a:picLocks noChangeArrowheads="1"/>
          </p:cNvPicPr>
          <p:nvPr/>
        </p:nvPicPr>
        <p:blipFill>
          <a:blip r:embed="rId3"/>
          <a:srcRect l="10873" r="8676"/>
          <a:stretch>
            <a:fillRect/>
          </a:stretch>
        </p:blipFill>
        <p:spPr bwMode="auto">
          <a:xfrm>
            <a:off x="8928735" y="636270"/>
            <a:ext cx="1042670" cy="7715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雄厚.jpg雄厚"/>
          <p:cNvPicPr>
            <a:picLocks noChangeArrowheads="1"/>
          </p:cNvPicPr>
          <p:nvPr/>
        </p:nvPicPr>
        <p:blipFill>
          <a:blip r:embed="rId4"/>
          <a:srcRect/>
          <a:stretch>
            <a:fillRect/>
          </a:stretch>
        </p:blipFill>
        <p:spPr bwMode="auto">
          <a:xfrm>
            <a:off x="8776970" y="5434330"/>
            <a:ext cx="1195070" cy="711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6" name="Picture 8" descr="C:\Users\Lenovo\Desktop\新建文件夹\一贯.jpg一贯"/>
          <p:cNvPicPr>
            <a:picLocks noChangeArrowheads="1"/>
          </p:cNvPicPr>
          <p:nvPr/>
        </p:nvPicPr>
        <p:blipFill>
          <a:blip r:embed="rId5"/>
          <a:srcRect/>
          <a:stretch>
            <a:fillRect/>
          </a:stretch>
        </p:blipFill>
        <p:spPr bwMode="auto">
          <a:xfrm>
            <a:off x="9156313" y="7446312"/>
            <a:ext cx="587375" cy="58737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zhèn jìng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镇静</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sedate, calm</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238125" y="5401945"/>
            <a:ext cx="6067425" cy="720090"/>
            <a:chOff x="197" y="9126"/>
            <a:chExt cx="9555"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97" y="9282"/>
              <a:ext cx="9555"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遇到突发事件时，我们要保持镇静。</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雄厚.jpg雄厚"/>
          <p:cNvPicPr>
            <a:picLocks noChangeArrowheads="1"/>
          </p:cNvPicPr>
          <p:nvPr/>
        </p:nvPicPr>
        <p:blipFill>
          <a:blip r:embed="rId2"/>
          <a:srcRect/>
          <a:stretch>
            <a:fillRect/>
          </a:stretch>
        </p:blipFill>
        <p:spPr bwMode="auto">
          <a:xfrm>
            <a:off x="8173720" y="2419985"/>
            <a:ext cx="2868930" cy="19145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一贯.jpg一贯"/>
          <p:cNvPicPr>
            <a:picLocks noChangeArrowheads="1"/>
          </p:cNvPicPr>
          <p:nvPr/>
        </p:nvPicPr>
        <p:blipFill>
          <a:blip r:embed="rId3"/>
          <a:srcRect/>
          <a:stretch>
            <a:fillRect/>
          </a:stretch>
        </p:blipFill>
        <p:spPr bwMode="auto">
          <a:xfrm>
            <a:off x="8822690" y="5335905"/>
            <a:ext cx="1098550" cy="10128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镇静.jpg镇静"/>
          <p:cNvPicPr>
            <a:picLocks noChangeArrowheads="1"/>
          </p:cNvPicPr>
          <p:nvPr/>
        </p:nvPicPr>
        <p:blipFill>
          <a:blip r:embed="rId4"/>
          <a:srcRect b="13363"/>
          <a:stretch>
            <a:fillRect/>
          </a:stretch>
        </p:blipFill>
        <p:spPr bwMode="auto">
          <a:xfrm>
            <a:off x="8977630" y="650875"/>
            <a:ext cx="1075690" cy="8807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一举两得.jpg一举两得"/>
          <p:cNvPicPr>
            <a:picLocks noChangeArrowheads="1"/>
          </p:cNvPicPr>
          <p:nvPr/>
        </p:nvPicPr>
        <p:blipFill>
          <a:blip r:embed="rId5"/>
          <a:srcRect l="8860" r="6675"/>
          <a:stretch>
            <a:fillRect/>
          </a:stretch>
        </p:blipFill>
        <p:spPr bwMode="auto">
          <a:xfrm>
            <a:off x="8977630" y="-1245870"/>
            <a:ext cx="1075055" cy="6921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霸道.jpg霸道"/>
          <p:cNvPicPr>
            <a:picLocks noChangeArrowheads="1"/>
          </p:cNvPicPr>
          <p:nvPr/>
        </p:nvPicPr>
        <p:blipFill>
          <a:blip r:embed="rId6"/>
          <a:srcRect/>
          <a:stretch>
            <a:fillRect/>
          </a:stretch>
        </p:blipFill>
        <p:spPr bwMode="auto">
          <a:xfrm>
            <a:off x="8978265" y="7533005"/>
            <a:ext cx="943610" cy="7556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894"/>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xióng hòu</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雄厚</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abundant, solid, </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tremendous</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5871210" cy="720090"/>
            <a:chOff x="197" y="9126"/>
            <a:chExt cx="12975" cy="1134"/>
          </a:xfrm>
        </p:grpSpPr>
        <p:sp>
          <p:nvSpPr>
            <p:cNvPr id="11" name="圆角矩形 10"/>
            <p:cNvSpPr/>
            <p:nvPr/>
          </p:nvSpPr>
          <p:spPr>
            <a:xfrm>
              <a:off x="197" y="9126"/>
              <a:ext cx="1297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2454"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这个公司的财力十分雄厚。</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一贯.jpg一贯"/>
          <p:cNvPicPr>
            <a:picLocks noChangeArrowheads="1"/>
          </p:cNvPicPr>
          <p:nvPr/>
        </p:nvPicPr>
        <p:blipFill>
          <a:blip r:embed="rId2"/>
          <a:srcRect/>
          <a:stretch>
            <a:fillRect/>
          </a:stretch>
        </p:blipFill>
        <p:spPr bwMode="auto">
          <a:xfrm>
            <a:off x="8178800" y="2389505"/>
            <a:ext cx="2708275" cy="20618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霸道.jpg霸道"/>
          <p:cNvPicPr>
            <a:picLocks noChangeArrowheads="1"/>
          </p:cNvPicPr>
          <p:nvPr/>
        </p:nvPicPr>
        <p:blipFill>
          <a:blip r:embed="rId3"/>
          <a:srcRect/>
          <a:stretch>
            <a:fillRect/>
          </a:stretch>
        </p:blipFill>
        <p:spPr bwMode="auto">
          <a:xfrm>
            <a:off x="8766810" y="5377180"/>
            <a:ext cx="1205865" cy="8147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雄厚.jpg雄厚"/>
          <p:cNvPicPr>
            <a:picLocks noChangeArrowheads="1"/>
          </p:cNvPicPr>
          <p:nvPr/>
        </p:nvPicPr>
        <p:blipFill>
          <a:blip r:embed="rId4"/>
          <a:srcRect/>
          <a:stretch>
            <a:fillRect/>
          </a:stretch>
        </p:blipFill>
        <p:spPr bwMode="auto">
          <a:xfrm>
            <a:off x="8928735" y="748665"/>
            <a:ext cx="1042670" cy="8115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镇静.jpg镇静"/>
          <p:cNvPicPr>
            <a:picLocks noChangeArrowheads="1"/>
          </p:cNvPicPr>
          <p:nvPr/>
        </p:nvPicPr>
        <p:blipFill>
          <a:blip r:embed="rId5"/>
          <a:srcRect r="-7305" b="14331"/>
          <a:stretch>
            <a:fillRect/>
          </a:stretch>
        </p:blipFill>
        <p:spPr bwMode="auto">
          <a:xfrm>
            <a:off x="9006840" y="-1200785"/>
            <a:ext cx="848360" cy="7918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声誉.jpg声誉"/>
          <p:cNvPicPr>
            <a:picLocks noChangeArrowheads="1"/>
          </p:cNvPicPr>
          <p:nvPr/>
        </p:nvPicPr>
        <p:blipFill>
          <a:blip r:embed="rId6"/>
          <a:srcRect/>
          <a:stretch>
            <a:fillRect/>
          </a:stretch>
        </p:blipFill>
        <p:spPr bwMode="auto">
          <a:xfrm>
            <a:off x="8945880" y="7453630"/>
            <a:ext cx="1007745" cy="7156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yí guàn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一贯</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adj.consistent, always</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250815" cy="720090"/>
            <a:chOff x="196" y="9126"/>
            <a:chExt cx="11873" cy="1134"/>
          </a:xfrm>
        </p:grpSpPr>
        <p:sp>
          <p:nvSpPr>
            <p:cNvPr id="11" name="圆角矩形 10"/>
            <p:cNvSpPr/>
            <p:nvPr/>
          </p:nvSpPr>
          <p:spPr>
            <a:xfrm>
              <a:off x="197" y="9126"/>
              <a:ext cx="11872"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126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他对工作一贯认真负责。</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霸道.jpg霸道"/>
          <p:cNvPicPr>
            <a:picLocks noChangeArrowheads="1"/>
          </p:cNvPicPr>
          <p:nvPr/>
        </p:nvPicPr>
        <p:blipFill>
          <a:blip r:embed="rId2"/>
          <a:srcRect/>
          <a:stretch>
            <a:fillRect/>
          </a:stretch>
        </p:blipFill>
        <p:spPr bwMode="auto">
          <a:xfrm>
            <a:off x="8229600" y="2411730"/>
            <a:ext cx="2490470" cy="20142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声誉.jpg声誉"/>
          <p:cNvPicPr>
            <a:picLocks noChangeArrowheads="1"/>
          </p:cNvPicPr>
          <p:nvPr/>
        </p:nvPicPr>
        <p:blipFill>
          <a:blip r:embed="rId3"/>
          <a:srcRect/>
          <a:stretch>
            <a:fillRect/>
          </a:stretch>
        </p:blipFill>
        <p:spPr bwMode="auto">
          <a:xfrm>
            <a:off x="8905558" y="5318760"/>
            <a:ext cx="1089660" cy="7740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一贯.jpg一贯"/>
          <p:cNvPicPr>
            <a:picLocks noChangeArrowheads="1"/>
          </p:cNvPicPr>
          <p:nvPr/>
        </p:nvPicPr>
        <p:blipFill>
          <a:blip r:embed="rId4"/>
          <a:srcRect/>
          <a:stretch>
            <a:fillRect/>
          </a:stretch>
        </p:blipFill>
        <p:spPr bwMode="auto">
          <a:xfrm>
            <a:off x="9029065" y="621030"/>
            <a:ext cx="841375" cy="7385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雄厚.jpg雄厚"/>
          <p:cNvPicPr>
            <a:picLocks noChangeArrowheads="1"/>
          </p:cNvPicPr>
          <p:nvPr/>
        </p:nvPicPr>
        <p:blipFill>
          <a:blip r:embed="rId5"/>
          <a:srcRect/>
          <a:stretch>
            <a:fillRect/>
          </a:stretch>
        </p:blipFill>
        <p:spPr bwMode="auto">
          <a:xfrm>
            <a:off x="9029065" y="-971550"/>
            <a:ext cx="842010" cy="5753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列举.jpg列举"/>
          <p:cNvPicPr>
            <a:picLocks noChangeArrowheads="1"/>
          </p:cNvPicPr>
          <p:nvPr/>
        </p:nvPicPr>
        <p:blipFill>
          <a:blip r:embed="rId6"/>
          <a:srcRect/>
          <a:stretch>
            <a:fillRect/>
          </a:stretch>
        </p:blipFill>
        <p:spPr bwMode="auto">
          <a:xfrm>
            <a:off x="9057005" y="7535228"/>
            <a:ext cx="814070" cy="5753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bà dào</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霸道</a:t>
              </a:r>
              <a:r>
                <a:rPr lang="en-US" alt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overbearing, domineering</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68159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他在学校里非常霸道，同学们都很讨厌他。</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声誉.jpg声誉"/>
          <p:cNvPicPr>
            <a:picLocks noChangeArrowheads="1"/>
          </p:cNvPicPr>
          <p:nvPr/>
        </p:nvPicPr>
        <p:blipFill>
          <a:blip r:embed="rId2"/>
          <a:srcRect/>
          <a:stretch>
            <a:fillRect/>
          </a:stretch>
        </p:blipFill>
        <p:spPr bwMode="auto">
          <a:xfrm>
            <a:off x="8302625" y="2562543"/>
            <a:ext cx="2416175" cy="17151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列举.jpg列举"/>
          <p:cNvPicPr>
            <a:picLocks noChangeArrowheads="1"/>
          </p:cNvPicPr>
          <p:nvPr/>
        </p:nvPicPr>
        <p:blipFill>
          <a:blip r:embed="rId3"/>
          <a:srcRect/>
          <a:stretch>
            <a:fillRect/>
          </a:stretch>
        </p:blipFill>
        <p:spPr bwMode="auto">
          <a:xfrm>
            <a:off x="9048750" y="5431155"/>
            <a:ext cx="1100455" cy="7785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霸道.jpg霸道"/>
          <p:cNvPicPr>
            <a:picLocks noChangeArrowheads="1"/>
          </p:cNvPicPr>
          <p:nvPr/>
        </p:nvPicPr>
        <p:blipFill>
          <a:blip r:embed="rId4"/>
          <a:srcRect/>
          <a:stretch>
            <a:fillRect/>
          </a:stretch>
        </p:blipFill>
        <p:spPr bwMode="auto">
          <a:xfrm>
            <a:off x="9008745" y="743585"/>
            <a:ext cx="991235" cy="8807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一贯.jpg一贯"/>
          <p:cNvPicPr>
            <a:picLocks noChangeArrowheads="1"/>
          </p:cNvPicPr>
          <p:nvPr/>
        </p:nvPicPr>
        <p:blipFill>
          <a:blip r:embed="rId5"/>
          <a:srcRect/>
          <a:stretch>
            <a:fillRect/>
          </a:stretch>
        </p:blipFill>
        <p:spPr bwMode="auto">
          <a:xfrm>
            <a:off x="9121388" y="-1193550"/>
            <a:ext cx="655955" cy="6559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履行.jpg履行"/>
          <p:cNvPicPr>
            <a:picLocks noChangeArrowheads="1"/>
          </p:cNvPicPr>
          <p:nvPr/>
        </p:nvPicPr>
        <p:blipFill>
          <a:blip r:embed="rId6"/>
          <a:srcRect/>
          <a:stretch>
            <a:fillRect/>
          </a:stretch>
        </p:blipFill>
        <p:spPr bwMode="auto">
          <a:xfrm>
            <a:off x="9008745" y="7502525"/>
            <a:ext cx="990600" cy="6565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shēng yù</a:t>
              </a:r>
              <a:endParaRPr lang="en-US" altLang="zh-CN" sz="54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声誉</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reputation, fame, prestige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940550"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爷爷是著名作家，在国内有很高的声誉。</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列举.jpg列举"/>
          <p:cNvPicPr>
            <a:picLocks noChangeArrowheads="1"/>
          </p:cNvPicPr>
          <p:nvPr/>
        </p:nvPicPr>
        <p:blipFill>
          <a:blip r:embed="rId2"/>
          <a:srcRect/>
          <a:stretch>
            <a:fillRect/>
          </a:stretch>
        </p:blipFill>
        <p:spPr bwMode="auto">
          <a:xfrm>
            <a:off x="8135620" y="2437130"/>
            <a:ext cx="2585720" cy="19627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履行.jpg履行"/>
          <p:cNvPicPr>
            <a:picLocks noChangeArrowheads="1"/>
          </p:cNvPicPr>
          <p:nvPr/>
        </p:nvPicPr>
        <p:blipFill>
          <a:blip r:embed="rId3"/>
          <a:srcRect/>
          <a:stretch>
            <a:fillRect/>
          </a:stretch>
        </p:blipFill>
        <p:spPr bwMode="auto">
          <a:xfrm>
            <a:off x="8755698" y="5257165"/>
            <a:ext cx="1316355" cy="8731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声誉.jpg声誉"/>
          <p:cNvPicPr>
            <a:picLocks noChangeArrowheads="1"/>
          </p:cNvPicPr>
          <p:nvPr/>
        </p:nvPicPr>
        <p:blipFill>
          <a:blip r:embed="rId4"/>
          <a:srcRect/>
          <a:stretch>
            <a:fillRect/>
          </a:stretch>
        </p:blipFill>
        <p:spPr bwMode="auto">
          <a:xfrm>
            <a:off x="8970963" y="676910"/>
            <a:ext cx="1071880" cy="7613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霸道.jpg霸道"/>
          <p:cNvPicPr>
            <a:picLocks noChangeArrowheads="1"/>
          </p:cNvPicPr>
          <p:nvPr/>
        </p:nvPicPr>
        <p:blipFill>
          <a:blip r:embed="rId5"/>
          <a:srcRect/>
          <a:stretch>
            <a:fillRect/>
          </a:stretch>
        </p:blipFill>
        <p:spPr bwMode="auto">
          <a:xfrm>
            <a:off x="8978196" y="-1192417"/>
            <a:ext cx="943610" cy="584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38577\Desktop\2.jpeg2"/>
          <p:cNvPicPr>
            <a:picLocks noChangeArrowheads="1"/>
          </p:cNvPicPr>
          <p:nvPr/>
        </p:nvPicPr>
        <p:blipFill>
          <a:blip r:embed="rId6"/>
          <a:srcRect/>
          <a:stretch>
            <a:fillRect/>
          </a:stretch>
        </p:blipFill>
        <p:spPr bwMode="auto">
          <a:xfrm>
            <a:off x="8923904" y="7213585"/>
            <a:ext cx="1052195" cy="10528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liè jǔ</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列举</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v. to list, to enumerate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5" y="5401945"/>
            <a:ext cx="8025125" cy="720090"/>
            <a:chOff x="196" y="9126"/>
            <a:chExt cx="12738" cy="1134"/>
          </a:xfrm>
        </p:grpSpPr>
        <p:sp>
          <p:nvSpPr>
            <p:cNvPr id="11" name="圆角矩形 10"/>
            <p:cNvSpPr/>
            <p:nvPr/>
          </p:nvSpPr>
          <p:spPr>
            <a:xfrm>
              <a:off x="197" y="9126"/>
              <a:ext cx="12737"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738"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老</a:t>
              </a:r>
              <a:r>
                <a:rPr lang="en-US" altLang="zh-CN" sz="2800" b="1" dirty="0">
                  <a:solidFill>
                    <a:schemeClr val="bg1"/>
                  </a:solidFill>
                  <a:latin typeface="华文楷体" panose="02010600040101010101" charset="-122"/>
                  <a:ea typeface="华文楷体" panose="02010600040101010101" charset="-122"/>
                  <a:sym typeface="+mn-ea"/>
                </a:rPr>
                <a:t> </a:t>
              </a:r>
              <a:r>
                <a:rPr lang="zh-CN" altLang="zh-CN" sz="2800" b="1" dirty="0">
                  <a:solidFill>
                    <a:schemeClr val="bg1"/>
                  </a:solidFill>
                  <a:latin typeface="华文楷体" panose="02010600040101010101" charset="-122"/>
                  <a:ea typeface="华文楷体" panose="02010600040101010101" charset="-122"/>
                  <a:sym typeface="+mn-ea"/>
                </a:rPr>
                <a:t>师列举了好几个例子来帮助我们理解这个定义。</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履行.jpg履行"/>
          <p:cNvPicPr>
            <a:picLocks noChangeArrowheads="1"/>
          </p:cNvPicPr>
          <p:nvPr/>
        </p:nvPicPr>
        <p:blipFill>
          <a:blip r:embed="rId2"/>
          <a:srcRect/>
          <a:stretch>
            <a:fillRect/>
          </a:stretch>
        </p:blipFill>
        <p:spPr bwMode="auto">
          <a:xfrm>
            <a:off x="8216900" y="2506345"/>
            <a:ext cx="2616200" cy="17481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镇静.jpg镇静"/>
          <p:cNvPicPr>
            <a:picLocks noChangeArrowheads="1"/>
          </p:cNvPicPr>
          <p:nvPr/>
        </p:nvPicPr>
        <p:blipFill>
          <a:blip r:embed="rId3"/>
          <a:srcRect b="14170"/>
          <a:stretch>
            <a:fillRect/>
          </a:stretch>
        </p:blipFill>
        <p:spPr bwMode="auto">
          <a:xfrm>
            <a:off x="8892540" y="5405120"/>
            <a:ext cx="1019810" cy="8077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列举.jpg列举"/>
          <p:cNvPicPr>
            <a:picLocks noChangeArrowheads="1"/>
          </p:cNvPicPr>
          <p:nvPr/>
        </p:nvPicPr>
        <p:blipFill>
          <a:blip r:embed="rId4"/>
          <a:srcRect/>
          <a:stretch>
            <a:fillRect/>
          </a:stretch>
        </p:blipFill>
        <p:spPr bwMode="auto">
          <a:xfrm>
            <a:off x="8908098" y="782955"/>
            <a:ext cx="989330" cy="6997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声誉.jpg声誉"/>
          <p:cNvPicPr>
            <a:picLocks noChangeArrowheads="1"/>
          </p:cNvPicPr>
          <p:nvPr/>
        </p:nvPicPr>
        <p:blipFill>
          <a:blip r:embed="rId5"/>
          <a:srcRect/>
          <a:stretch>
            <a:fillRect/>
          </a:stretch>
        </p:blipFill>
        <p:spPr bwMode="auto">
          <a:xfrm>
            <a:off x="8987086" y="-1226073"/>
            <a:ext cx="925830" cy="6572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雄厚.jpg雄厚"/>
          <p:cNvPicPr>
            <a:picLocks noChangeArrowheads="1"/>
          </p:cNvPicPr>
          <p:nvPr/>
        </p:nvPicPr>
        <p:blipFill>
          <a:blip r:embed="rId6"/>
          <a:srcRect/>
          <a:stretch>
            <a:fillRect/>
          </a:stretch>
        </p:blipFill>
        <p:spPr bwMode="auto">
          <a:xfrm>
            <a:off x="8987155" y="7645400"/>
            <a:ext cx="921385" cy="5791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118"/>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lǚ xíng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履行</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4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perform, to fulfill, to carry out</a:t>
              </a:r>
              <a:endParaRPr lang="en-US" altLang="zh-CN" sz="24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060" y="5401945"/>
            <a:ext cx="7468935" cy="720090"/>
            <a:chOff x="197" y="9126"/>
            <a:chExt cx="13114"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3114" cy="725"/>
            </a:xfrm>
            <a:prstGeom prst="rect">
              <a:avLst/>
            </a:prstGeom>
            <a:noFill/>
          </p:spPr>
          <p:txBody>
            <a:bodyPr wrap="square" rtlCol="0" anchor="t">
              <a:spAutoFit/>
            </a:bodyPr>
            <a:lstStyle/>
            <a:p>
              <a:pPr lvl="0" algn="l" fontAlgn="auto">
                <a:defRPr sz="1800"/>
              </a:pPr>
              <a:r>
                <a:rPr lang="zh-CN" altLang="zh-CN" sz="2400" b="1" dirty="0">
                  <a:solidFill>
                    <a:schemeClr val="bg1"/>
                  </a:solidFill>
                  <a:latin typeface="华文楷体" panose="02010600040101010101" charset="-122"/>
                  <a:ea typeface="华文楷体" panose="02010600040101010101" charset="-122"/>
                  <a:sym typeface="+mn-ea"/>
                </a:rPr>
                <a:t>双方都必须认真履行合同，按合同要求去办事。</a:t>
              </a:r>
              <a:endParaRPr lang="zh-CN" altLang="zh-CN" sz="24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75" y="-110490"/>
            <a:ext cx="12245975" cy="8528685"/>
            <a:chOff x="-95" y="-188"/>
            <a:chExt cx="19285" cy="13431"/>
          </a:xfrm>
        </p:grpSpPr>
        <p:grpSp>
          <p:nvGrpSpPr>
            <p:cNvPr id="35" name="组合 34"/>
            <p:cNvGrpSpPr/>
            <p:nvPr/>
          </p:nvGrpSpPr>
          <p:grpSpPr>
            <a:xfrm>
              <a:off x="-95" y="-188"/>
              <a:ext cx="19285" cy="13431"/>
              <a:chOff x="-97" y="-188"/>
              <a:chExt cx="19285" cy="13431"/>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3B0B3D"/>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6</a:t>
                  </a:r>
                  <a:endPar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endParaRPr>
                </a:p>
              </p:txBody>
            </p:sp>
            <p:sp>
              <p:nvSpPr>
                <p:cNvPr id="11" name="矩形 10"/>
                <p:cNvSpPr/>
                <p:nvPr/>
              </p:nvSpPr>
              <p:spPr>
                <a:xfrm>
                  <a:off x="1963" y="1163"/>
                  <a:ext cx="7258" cy="2637"/>
                </a:xfrm>
                <a:prstGeom prst="rect">
                  <a:avLst/>
                </a:prstGeom>
                <a:solidFill>
                  <a:srgbClr val="3B0B3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12" name="矩形 11"/>
                <p:cNvSpPr/>
                <p:nvPr/>
              </p:nvSpPr>
              <p:spPr>
                <a:xfrm>
                  <a:off x="1953" y="7001"/>
                  <a:ext cx="7258" cy="2636"/>
                </a:xfrm>
                <a:prstGeom prst="rect">
                  <a:avLst/>
                </a:prstGeom>
                <a:solidFill>
                  <a:srgbClr val="3B0B3D"/>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27</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小红书\对外汉语战略搞钱计划\教学素材\图片素材\我压缩.png我压缩"/>
              <p:cNvPicPr>
                <a:picLocks noChangeAspect="1"/>
              </p:cNvPicPr>
              <p:nvPr/>
            </p:nvPicPr>
            <p:blipFill>
              <a:blip r:embed="rId2"/>
              <a:srcRect/>
              <a:stretch>
                <a:fillRect/>
              </a:stretch>
            </p:blipFill>
            <p:spPr>
              <a:xfrm>
                <a:off x="5130" y="77"/>
                <a:ext cx="13166" cy="13166"/>
              </a:xfrm>
              <a:prstGeom prst="rect">
                <a:avLst/>
              </a:prstGeom>
            </p:spPr>
          </p:pic>
        </p:grpSp>
        <p:pic>
          <p:nvPicPr>
            <p:cNvPr id="38" name="图片 37" descr="下一页按钮">
              <a:hlinkClick r:id="" action="ppaction://hlinkshowjump?jump=nextslide"/>
            </p:cNvPr>
            <p:cNvPicPr>
              <a:picLocks noChangeAspect="1"/>
            </p:cNvPicPr>
            <p:nvPr/>
          </p:nvPicPr>
          <p:blipFill>
            <a:blip r:embed="rId3"/>
            <a:stretch>
              <a:fillRect/>
            </a:stretch>
          </p:blipFill>
          <p:spPr>
            <a:xfrm>
              <a:off x="15610" y="8802"/>
              <a:ext cx="2899" cy="1498"/>
            </a:xfrm>
            <a:prstGeom prst="rect">
              <a:avLst/>
            </a:prstGeom>
          </p:spPr>
        </p:pic>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镇静</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sedate, calm</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zhèn</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jìng</a:t>
            </a:r>
            <a:endParaRPr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一贯</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adj.consistent, always</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yí</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guàn</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雄厚</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abundant,solid, tremendous</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xióng</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hòu</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422"/>
            </a:xfrm>
            <a:prstGeom prst="rect">
              <a:avLst/>
            </a:prstGeom>
            <a:noFill/>
          </p:spPr>
          <p:txBody>
            <a:bodyPr wrap="square">
              <a:spAutoFit/>
            </a:bodyPr>
            <a:lstStyle/>
            <a:p>
              <a:pPr algn="ctr" fontAlgn="ctr"/>
              <a:r>
                <a:rPr kumimoji="0" lang="en-US" altLang="zh-CN"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 </a:t>
              </a: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霸道</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adj. overbearing, domineering</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bà</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dào</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67100" y="362839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声誉</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reputation, fame, prestige</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shēng</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yù</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列举</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 v. to list, </a:t>
              </a:r>
              <a:endParaRPr lang="en-US" sz="2000" dirty="0" err="1">
                <a:solidFill>
                  <a:schemeClr val="bg1"/>
                </a:solidFill>
                <a:latin typeface="Times New Roman" panose="02020603050405020304"/>
                <a:cs typeface="Times New Roman" panose="02020603050405020304"/>
                <a:sym typeface="+mn-ea"/>
              </a:endParaRPr>
            </a:p>
            <a:p>
              <a:pPr algn="ctr" fontAlgn="ctr"/>
              <a:r>
                <a:rPr lang="en-US" sz="2000" dirty="0" err="1">
                  <a:solidFill>
                    <a:schemeClr val="bg1"/>
                  </a:solidFill>
                  <a:latin typeface="Times New Roman" panose="02020603050405020304"/>
                  <a:cs typeface="Times New Roman" panose="02020603050405020304"/>
                  <a:sym typeface="+mn-ea"/>
                </a:rPr>
                <a:t>to enumerate</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liè</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jǔ</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364617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履行</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perform, to fulfill, to carry out</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lǚ</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xíng</a:t>
            </a:r>
            <a:endParaRPr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雄</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雄兵</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雄伟</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雄健</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雄心</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雄浑</a:t>
            </a:r>
            <a:r>
              <a:rPr lang="en-US" alt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雄师</a:t>
            </a:r>
            <a:endParaRPr lang="zh-CN" altLang="en-US"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我原本以为他能统领雄兵为国立下不朽之功勋呢，谁知他竟是这般胆小如鼠。</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油画《六点钟》在明快、雄浑、协调、细节的忠实方面，堪称是画展中最出色的作品。</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履</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步履蹒跚</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履历</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履约</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如履薄冰</a:t>
            </a:r>
            <a:endParaRPr lang="zh-CN" altLang="en-US"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你得想着给我送几篇稿子来，这也是在履行咱们之间的合同。</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从你的履历表上我看得出来，你还是个不错的音乐家呢，可惜我们的诊所里没有钢琴。</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0" name="图片 9" descr="1"/>
          <p:cNvPicPr>
            <a:picLocks noChangeAspect="1"/>
          </p:cNvPicPr>
          <p:nvPr/>
        </p:nvPicPr>
        <p:blipFill>
          <a:blip r:embed="rId1"/>
          <a:stretch>
            <a:fillRect/>
          </a:stretch>
        </p:blipFill>
        <p:spPr>
          <a:xfrm>
            <a:off x="10718800" y="0"/>
            <a:ext cx="1459230" cy="1459230"/>
          </a:xfrm>
          <a:prstGeom prst="rect">
            <a:avLst/>
          </a:prstGeom>
        </p:spPr>
      </p:pic>
      <p:graphicFrame>
        <p:nvGraphicFramePr>
          <p:cNvPr id="2" name="表格 1"/>
          <p:cNvGraphicFramePr/>
          <p:nvPr>
            <p:custDataLst>
              <p:tags r:id="rId2"/>
            </p:custDataLst>
          </p:nvPr>
        </p:nvGraphicFramePr>
        <p:xfrm>
          <a:off x="855980" y="1203325"/>
          <a:ext cx="10478770" cy="5386705"/>
        </p:xfrm>
        <a:graphic>
          <a:graphicData uri="http://schemas.openxmlformats.org/drawingml/2006/table">
            <a:tbl>
              <a:tblPr firstRow="1" bandRow="1">
                <a:tableStyleId>{5C22544A-7EE6-4342-B048-85BDC9FD1C3A}</a:tableStyleId>
              </a:tblPr>
              <a:tblGrid>
                <a:gridCol w="5239385"/>
                <a:gridCol w="5239385"/>
              </a:tblGrid>
              <a:tr h="617855">
                <a:tc>
                  <a:txBody>
                    <a:bodyPr/>
                    <a:lstStyle/>
                    <a:p>
                      <a:pPr algn="ctr">
                        <a:buNone/>
                      </a:pPr>
                      <a:r>
                        <a:rPr lang="zh-CN" altLang="en-US" sz="2800"/>
                        <a:t>一贯</a:t>
                      </a:r>
                      <a:endParaRPr lang="zh-CN" altLang="en-US" sz="2800"/>
                    </a:p>
                  </a:txBody>
                  <a:tcPr/>
                </a:tc>
                <a:tc>
                  <a:txBody>
                    <a:bodyPr/>
                    <a:lstStyle/>
                    <a:p>
                      <a:pPr algn="ctr">
                        <a:buNone/>
                      </a:pPr>
                      <a:r>
                        <a:rPr lang="zh-CN" altLang="en-US" sz="2800">
                          <a:solidFill>
                            <a:schemeClr val="bg1"/>
                          </a:solidFill>
                        </a:rPr>
                        <a:t>一直</a:t>
                      </a:r>
                      <a:endParaRPr lang="zh-CN" altLang="en-US" sz="2800">
                        <a:solidFill>
                          <a:schemeClr val="bg1"/>
                        </a:solidFill>
                      </a:endParaRPr>
                    </a:p>
                  </a:txBody>
                  <a:tcPr/>
                </a:tc>
              </a:tr>
              <a:tr h="492125">
                <a:tc gridSpan="2">
                  <a:txBody>
                    <a:bodyPr/>
                    <a:lstStyle/>
                    <a:p>
                      <a:pPr algn="ctr">
                        <a:buNone/>
                      </a:pPr>
                      <a:r>
                        <a:rPr lang="zh-CN" altLang="en-US" sz="2000"/>
                        <a:t>共同点：都有“一向如此，从未改变”的意思。</a:t>
                      </a:r>
                      <a:endParaRPr lang="zh-CN" altLang="en-US" sz="2000"/>
                    </a:p>
                  </a:txBody>
                  <a:tcPr/>
                </a:tc>
                <a:tc hMerge="1">
                  <a:tcPr/>
                </a:tc>
              </a:tr>
              <a:tr h="476885">
                <a:tc gridSpan="2">
                  <a:txBody>
                    <a:bodyPr/>
                    <a:lstStyle/>
                    <a:p>
                      <a:pPr algn="ctr">
                        <a:buNone/>
                      </a:pPr>
                      <a:r>
                        <a:rPr lang="zh-CN" altLang="en-US" sz="2000"/>
                        <a:t>他干活儿</a:t>
                      </a:r>
                      <a:r>
                        <a:rPr lang="zh-CN" altLang="en-US" sz="2000">
                          <a:solidFill>
                            <a:srgbClr val="FF0000"/>
                          </a:solidFill>
                        </a:rPr>
                        <a:t>一贯</a:t>
                      </a:r>
                      <a:r>
                        <a:rPr lang="zh-CN" altLang="en-US" sz="2000"/>
                        <a:t>／</a:t>
                      </a:r>
                      <a:r>
                        <a:rPr lang="zh-CN" altLang="en-US" sz="2000">
                          <a:solidFill>
                            <a:srgbClr val="00B0F0"/>
                          </a:solidFill>
                        </a:rPr>
                        <a:t>一直</a:t>
                      </a:r>
                      <a:r>
                        <a:rPr lang="zh-CN" altLang="en-US" sz="2000"/>
                        <a:t>很卖力。</a:t>
                      </a:r>
                      <a:endParaRPr lang="zh-CN" altLang="en-US" sz="2000"/>
                    </a:p>
                  </a:txBody>
                  <a:tcPr/>
                </a:tc>
                <a:tc hMerge="1">
                  <a:tcPr/>
                </a:tc>
              </a:tr>
              <a:tr h="861695">
                <a:tc>
                  <a:txBody>
                    <a:bodyPr/>
                    <a:lstStyle/>
                    <a:p>
                      <a:pPr>
                        <a:buNone/>
                      </a:pPr>
                      <a:r>
                        <a:rPr lang="zh-CN" altLang="en-US" sz="2000"/>
                        <a:t>不同点：</a:t>
                      </a:r>
                      <a:r>
                        <a:rPr lang="en-US" altLang="zh-CN" sz="2000"/>
                        <a:t>1.</a:t>
                      </a:r>
                      <a:r>
                        <a:rPr lang="zh-CN" altLang="en-US" sz="2000"/>
                        <a:t>侧重于思想、作风、态度等方面一向如此。一般不表示动作的持续。</a:t>
                      </a:r>
                      <a:endParaRPr lang="zh-CN" altLang="en-US" sz="2000"/>
                    </a:p>
                  </a:txBody>
                  <a:tcPr/>
                </a:tc>
                <a:tc>
                  <a:txBody>
                    <a:bodyPr/>
                    <a:lstStyle/>
                    <a:p>
                      <a:pPr>
                        <a:buNone/>
                      </a:pPr>
                      <a:r>
                        <a:rPr lang="en-US" altLang="zh-CN" sz="2000"/>
                        <a:t>1.</a:t>
                      </a:r>
                      <a:r>
                        <a:rPr lang="zh-CN" altLang="en-US" sz="2000"/>
                        <a:t>可以表示动作始终不间断，也可以表示状态始终不变。</a:t>
                      </a:r>
                      <a:endParaRPr lang="zh-CN" altLang="en-US" sz="2000"/>
                    </a:p>
                  </a:txBody>
                  <a:tcPr/>
                </a:tc>
              </a:tr>
              <a:tr h="747395">
                <a:tc>
                  <a:txBody>
                    <a:bodyPr/>
                    <a:lstStyle/>
                    <a:p>
                      <a:pPr>
                        <a:buNone/>
                      </a:pPr>
                      <a:r>
                        <a:rPr lang="zh-CN" altLang="en-US" sz="2000"/>
                        <a:t>①谦虚、朴素是他</a:t>
                      </a:r>
                      <a:r>
                        <a:rPr lang="zh-CN" altLang="en-US" sz="2000">
                          <a:solidFill>
                            <a:srgbClr val="FF0000"/>
                          </a:solidFill>
                        </a:rPr>
                        <a:t>一贯</a:t>
                      </a:r>
                      <a:r>
                        <a:rPr lang="zh-CN" altLang="en-US" sz="2000"/>
                        <a:t>的作风。✓</a:t>
                      </a:r>
                      <a:endParaRPr lang="zh-CN" altLang="en-US" sz="2000"/>
                    </a:p>
                    <a:p>
                      <a:pPr>
                        <a:buNone/>
                      </a:pPr>
                      <a:r>
                        <a:rPr lang="zh-CN" altLang="en-US" sz="2000"/>
                        <a:t>②雨</a:t>
                      </a:r>
                      <a:r>
                        <a:rPr lang="zh-CN" altLang="en-US" sz="2000">
                          <a:solidFill>
                            <a:srgbClr val="FF0000"/>
                          </a:solidFill>
                        </a:rPr>
                        <a:t>一贯</a:t>
                      </a:r>
                      <a:r>
                        <a:rPr lang="zh-CN" altLang="en-US" sz="2000"/>
                        <a:t>下了三天。✕</a:t>
                      </a:r>
                      <a:endParaRPr lang="zh-CN" altLang="en-US" sz="2000"/>
                    </a:p>
                  </a:txBody>
                  <a:tcPr/>
                </a:tc>
                <a:tc>
                  <a:txBody>
                    <a:bodyPr/>
                    <a:lstStyle/>
                    <a:p>
                      <a:pPr>
                        <a:buNone/>
                      </a:pPr>
                      <a:r>
                        <a:rPr lang="zh-CN" altLang="en-US" sz="2000"/>
                        <a:t>①雨</a:t>
                      </a:r>
                      <a:r>
                        <a:rPr lang="zh-CN" altLang="en-US" sz="2000">
                          <a:solidFill>
                            <a:srgbClr val="00B0F0"/>
                          </a:solidFill>
                        </a:rPr>
                        <a:t>一直</a:t>
                      </a:r>
                      <a:r>
                        <a:rPr lang="zh-CN" altLang="en-US" sz="2000"/>
                        <a:t>下了三天。✓　</a:t>
                      </a:r>
                      <a:endParaRPr lang="zh-CN" altLang="en-US" sz="2000"/>
                    </a:p>
                    <a:p>
                      <a:pPr>
                        <a:buNone/>
                      </a:pPr>
                      <a:r>
                        <a:rPr lang="zh-CN" altLang="en-US" sz="2000"/>
                        <a:t>②他</a:t>
                      </a:r>
                      <a:r>
                        <a:rPr lang="zh-CN" altLang="en-US" sz="2000">
                          <a:solidFill>
                            <a:srgbClr val="00B0F0"/>
                          </a:solidFill>
                        </a:rPr>
                        <a:t>一直</a:t>
                      </a:r>
                      <a:r>
                        <a:rPr lang="zh-CN" altLang="en-US" sz="2000"/>
                        <a:t>是这个样子。✓</a:t>
                      </a:r>
                      <a:endParaRPr lang="zh-CN" altLang="en-US" sz="2000"/>
                    </a:p>
                  </a:txBody>
                  <a:tcPr/>
                </a:tc>
              </a:tr>
              <a:tr h="547370">
                <a:tc>
                  <a:txBody>
                    <a:bodyPr/>
                    <a:lstStyle/>
                    <a:p>
                      <a:pPr>
                        <a:buNone/>
                      </a:pPr>
                      <a:r>
                        <a:rPr lang="en-US" altLang="zh-CN" sz="2000"/>
                        <a:t>2.</a:t>
                      </a:r>
                      <a:r>
                        <a:rPr lang="zh-CN" altLang="en-US" sz="2000"/>
                        <a:t>指从过去到现在的行为，不能用于未来。</a:t>
                      </a:r>
                      <a:endParaRPr lang="zh-CN" altLang="en-US" sz="2000"/>
                    </a:p>
                  </a:txBody>
                  <a:tcPr/>
                </a:tc>
                <a:tc>
                  <a:txBody>
                    <a:bodyPr/>
                    <a:lstStyle/>
                    <a:p>
                      <a:pPr>
                        <a:buNone/>
                      </a:pPr>
                      <a:r>
                        <a:rPr lang="en-US" altLang="zh-CN" sz="2000"/>
                        <a:t>2.</a:t>
                      </a:r>
                      <a:r>
                        <a:rPr lang="zh-CN" altLang="en-US" sz="2000"/>
                        <a:t>可以用于未来。</a:t>
                      </a:r>
                      <a:endParaRPr lang="zh-CN" altLang="en-US" sz="2000"/>
                    </a:p>
                  </a:txBody>
                  <a:tcPr/>
                </a:tc>
              </a:tr>
              <a:tr h="548640">
                <a:tc>
                  <a:txBody>
                    <a:bodyPr/>
                    <a:lstStyle/>
                    <a:p>
                      <a:pPr>
                        <a:buNone/>
                      </a:pPr>
                      <a:r>
                        <a:rPr lang="zh-CN" altLang="en-US" sz="2000"/>
                        <a:t>要把这种作风</a:t>
                      </a:r>
                      <a:r>
                        <a:rPr lang="zh-CN" altLang="en-US" sz="2000">
                          <a:solidFill>
                            <a:srgbClr val="FF0000"/>
                          </a:solidFill>
                        </a:rPr>
                        <a:t>一贯</a:t>
                      </a:r>
                      <a:r>
                        <a:rPr lang="zh-CN" altLang="en-US" sz="2000"/>
                        <a:t>坚持下去。✕</a:t>
                      </a:r>
                      <a:endParaRPr lang="zh-CN" altLang="en-US" sz="2000"/>
                    </a:p>
                  </a:txBody>
                  <a:tcPr/>
                </a:tc>
                <a:tc>
                  <a:txBody>
                    <a:bodyPr/>
                    <a:lstStyle/>
                    <a:p>
                      <a:pPr>
                        <a:buNone/>
                      </a:pPr>
                      <a:r>
                        <a:rPr lang="zh-CN" altLang="en-US" sz="2000"/>
                        <a:t>要把这种作风</a:t>
                      </a:r>
                      <a:r>
                        <a:rPr lang="zh-CN" altLang="en-US" sz="2000">
                          <a:solidFill>
                            <a:srgbClr val="00B0F0"/>
                          </a:solidFill>
                        </a:rPr>
                        <a:t>一直</a:t>
                      </a:r>
                      <a:r>
                        <a:rPr lang="zh-CN" altLang="en-US" sz="2000"/>
                        <a:t>坚持下去。✓</a:t>
                      </a:r>
                      <a:endParaRPr lang="zh-CN" altLang="en-US" sz="2000"/>
                    </a:p>
                  </a:txBody>
                  <a:tcPr/>
                </a:tc>
              </a:tr>
              <a:tr h="547370">
                <a:tc>
                  <a:txBody>
                    <a:bodyPr/>
                    <a:lstStyle/>
                    <a:p>
                      <a:pPr>
                        <a:buNone/>
                      </a:pPr>
                      <a:r>
                        <a:rPr lang="en-US" altLang="zh-CN" sz="2000"/>
                        <a:t>3.</a:t>
                      </a:r>
                      <a:r>
                        <a:rPr lang="zh-CN" altLang="en-US" sz="2000"/>
                        <a:t>是形容词，可以修饰名词。</a:t>
                      </a:r>
                      <a:endParaRPr lang="zh-CN" altLang="en-US" sz="2000"/>
                    </a:p>
                  </a:txBody>
                  <a:tcPr/>
                </a:tc>
                <a:tc>
                  <a:txBody>
                    <a:bodyPr/>
                    <a:lstStyle/>
                    <a:p>
                      <a:pPr>
                        <a:buNone/>
                      </a:pPr>
                      <a:r>
                        <a:rPr lang="en-US" altLang="zh-CN" sz="2000"/>
                        <a:t>3.</a:t>
                      </a:r>
                      <a:r>
                        <a:rPr lang="zh-CN" altLang="en-US" sz="2000"/>
                        <a:t>是副词，不能修饰名词。</a:t>
                      </a:r>
                      <a:endParaRPr lang="zh-CN" altLang="en-US" sz="2000"/>
                    </a:p>
                  </a:txBody>
                  <a:tcPr/>
                </a:tc>
              </a:tr>
              <a:tr h="547370">
                <a:tc>
                  <a:txBody>
                    <a:bodyPr/>
                    <a:lstStyle/>
                    <a:p>
                      <a:pPr>
                        <a:buNone/>
                      </a:pPr>
                      <a:r>
                        <a:rPr lang="zh-CN" altLang="en-US" sz="2000"/>
                        <a:t>这是他</a:t>
                      </a:r>
                      <a:r>
                        <a:rPr lang="zh-CN" altLang="en-US" sz="2000">
                          <a:solidFill>
                            <a:srgbClr val="FF0000"/>
                          </a:solidFill>
                        </a:rPr>
                        <a:t>一贯</a:t>
                      </a:r>
                      <a:r>
                        <a:rPr lang="zh-CN" altLang="en-US" sz="2000"/>
                        <a:t>的态度。✓</a:t>
                      </a:r>
                      <a:endParaRPr lang="zh-CN" altLang="en-US" sz="2000"/>
                    </a:p>
                  </a:txBody>
                  <a:tcPr/>
                </a:tc>
                <a:tc>
                  <a:txBody>
                    <a:bodyPr/>
                    <a:lstStyle/>
                    <a:p>
                      <a:pPr>
                        <a:buNone/>
                      </a:pPr>
                      <a:endParaRPr lang="zh-CN" altLang="en-US" sz="2000"/>
                    </a:p>
                  </a:txBody>
                  <a:tcPr/>
                </a:tc>
              </a:tr>
            </a:tbl>
          </a:graphicData>
        </a:graphic>
      </p:graphicFrame>
    </p:spTree>
    <p:custDataLst>
      <p:tags r:id="rId3"/>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2085340"/>
            <a:ext cx="12430760" cy="1516408"/>
            <a:chOff x="-443" y="1654"/>
            <a:chExt cx="19576" cy="3453"/>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453"/>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选择“一贯”或“一直”填空</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7703185" y="2628265"/>
            <a:ext cx="965200" cy="521970"/>
          </a:xfrm>
          <a:prstGeom prst="rect">
            <a:avLst/>
          </a:prstGeom>
          <a:noFill/>
        </p:spPr>
        <p:txBody>
          <a:bodyPr wrap="square" rtlCol="0" anchor="t">
            <a:spAutoFit/>
          </a:bodyPr>
          <a:lstStyle/>
          <a:p>
            <a:pPr algn="l"/>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一直</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102360" y="2477770"/>
            <a:ext cx="8827770"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latin typeface="华文楷体" panose="02010600040101010101" charset="-122"/>
                <a:ea typeface="华文楷体" panose="02010600040101010101" charset="-122"/>
                <a:cs typeface="华文楷体" panose="02010600040101010101" charset="-122"/>
                <a:sym typeface="+mn-ea"/>
              </a:rPr>
              <a:t>自从昨天晚上听到这个不幸的消息，她就</a:t>
            </a:r>
            <a:r>
              <a:rPr lang="zh-CN" altLang="en-US" sz="2800" b="1" u="sng">
                <a:latin typeface="华文楷体" panose="02010600040101010101" charset="-122"/>
                <a:ea typeface="华文楷体" panose="02010600040101010101" charset="-122"/>
                <a:cs typeface="华文楷体" panose="02010600040101010101" charset="-122"/>
                <a:sym typeface="+mn-ea"/>
              </a:rPr>
              <a:t>     </a:t>
            </a:r>
            <a:r>
              <a:rPr lang="en-US" altLang="zh-CN" sz="2800" b="1" u="sng">
                <a:latin typeface="华文楷体" panose="02010600040101010101" charset="-122"/>
                <a:ea typeface="华文楷体" panose="02010600040101010101" charset="-122"/>
                <a:cs typeface="华文楷体" panose="02010600040101010101" charset="-122"/>
                <a:sym typeface="+mn-ea"/>
              </a:rPr>
              <a:t>     </a:t>
            </a:r>
            <a:r>
              <a:rPr lang="zh-CN" altLang="en-US" sz="2800" b="1" u="sng">
                <a:latin typeface="华文楷体" panose="02010600040101010101" charset="-122"/>
                <a:ea typeface="华文楷体" panose="02010600040101010101" charset="-122"/>
                <a:cs typeface="华文楷体" panose="02010600040101010101" charset="-122"/>
                <a:sym typeface="+mn-ea"/>
              </a:rPr>
              <a:t>   </a:t>
            </a:r>
            <a:r>
              <a:rPr lang="zh-CN" altLang="en-US" sz="2800" b="1">
                <a:latin typeface="华文楷体" panose="02010600040101010101" charset="-122"/>
                <a:ea typeface="华文楷体" panose="02010600040101010101" charset="-122"/>
                <a:cs typeface="华文楷体" panose="02010600040101010101" charset="-122"/>
                <a:sym typeface="+mn-ea"/>
              </a:rPr>
              <a:t>在哭！</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4147820"/>
            <a:ext cx="12430760" cy="1469418"/>
            <a:chOff x="-443" y="1654"/>
            <a:chExt cx="19576" cy="3346"/>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346"/>
            </a:xfrm>
            <a:prstGeom prst="rect">
              <a:avLst/>
            </a:prstGeom>
          </p:spPr>
        </p:pic>
      </p:grpSp>
      <p:sp>
        <p:nvSpPr>
          <p:cNvPr id="26" name="文本框 25"/>
          <p:cNvSpPr txBox="1"/>
          <p:nvPr/>
        </p:nvSpPr>
        <p:spPr>
          <a:xfrm>
            <a:off x="4852035" y="4622165"/>
            <a:ext cx="895350" cy="607695"/>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一贯</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27" name="文本框 26"/>
          <p:cNvSpPr txBox="1"/>
          <p:nvPr/>
        </p:nvSpPr>
        <p:spPr>
          <a:xfrm>
            <a:off x="1102360" y="4622165"/>
            <a:ext cx="6244590" cy="607695"/>
          </a:xfrm>
          <a:prstGeom prst="rect">
            <a:avLst/>
          </a:prstGeom>
          <a:noFill/>
        </p:spPr>
        <p:txBody>
          <a:bodyPr wrap="none" rtlCol="0" anchor="t">
            <a:spAutoFit/>
          </a:bodyPr>
          <a:lstStyle/>
          <a:p>
            <a:pPr algn="l">
              <a:lnSpc>
                <a:spcPct val="120000"/>
              </a:lnSpc>
              <a:buClrTx/>
              <a:buSzTx/>
              <a:buFontTx/>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说实话，欺上瞒下是他</a:t>
            </a:r>
            <a:r>
              <a:rPr sz="2800" b="1" u="sng">
                <a:latin typeface="华文楷体" panose="02010600040101010101" charset="-122"/>
                <a:ea typeface="华文楷体" panose="02010600040101010101" charset="-122"/>
                <a:cs typeface="华文楷体" panose="02010600040101010101" charset="-122"/>
                <a:sym typeface="+mn-ea"/>
              </a:rPr>
              <a:t>     </a:t>
            </a:r>
            <a:r>
              <a:rPr lang="en-US" sz="2800" b="1" u="sng">
                <a:latin typeface="华文楷体" panose="02010600040101010101" charset="-122"/>
                <a:ea typeface="华文楷体" panose="02010600040101010101" charset="-122"/>
                <a:cs typeface="华文楷体" panose="02010600040101010101" charset="-122"/>
                <a:sym typeface="+mn-ea"/>
              </a:rPr>
              <a:t>    </a:t>
            </a:r>
            <a:r>
              <a:rPr sz="2800" b="1" u="sng">
                <a:latin typeface="华文楷体" panose="02010600040101010101" charset="-122"/>
                <a:ea typeface="华文楷体" panose="02010600040101010101" charset="-122"/>
                <a:cs typeface="华文楷体" panose="02010600040101010101" charset="-122"/>
                <a:sym typeface="+mn-ea"/>
              </a:rPr>
              <a:t>   </a:t>
            </a:r>
            <a:r>
              <a:rPr sz="2800" b="1">
                <a:latin typeface="华文楷体" panose="02010600040101010101" charset="-122"/>
                <a:ea typeface="华文楷体" panose="02010600040101010101" charset="-122"/>
                <a:cs typeface="华文楷体" panose="02010600040101010101" charset="-122"/>
                <a:sym typeface="+mn-ea"/>
              </a:rPr>
              <a:t>的手段。</a:t>
            </a:r>
            <a:endParaRPr sz="2800"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2085340"/>
            <a:ext cx="12430760" cy="1516408"/>
            <a:chOff x="-443" y="1654"/>
            <a:chExt cx="19576" cy="3453"/>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453"/>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选择“一贯”或“一直”填空</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1932940" y="2678430"/>
            <a:ext cx="965200" cy="521970"/>
          </a:xfrm>
          <a:prstGeom prst="rect">
            <a:avLst/>
          </a:prstGeom>
          <a:noFill/>
        </p:spPr>
        <p:txBody>
          <a:bodyPr wrap="square" rtlCol="0" anchor="t">
            <a:spAutoFit/>
          </a:bodyPr>
          <a:lstStyle/>
          <a:p>
            <a:pPr algn="l"/>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一贯</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102360" y="2522014"/>
            <a:ext cx="8617585"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dirty="0" err="1">
                <a:latin typeface="华文楷体" panose="02010600040101010101" charset="-122"/>
                <a:ea typeface="华文楷体" panose="02010600040101010101" charset="-122"/>
                <a:cs typeface="华文楷体" panose="02010600040101010101" charset="-122"/>
                <a:sym typeface="+mn-ea"/>
              </a:rPr>
              <a:t>爷爷</a:t>
            </a:r>
            <a:r>
              <a:rPr sz="2800" b="1" u="sng" dirty="0">
                <a:latin typeface="华文楷体" panose="02010600040101010101" charset="-122"/>
                <a:ea typeface="华文楷体" panose="02010600040101010101" charset="-122"/>
                <a:cs typeface="华文楷体" panose="02010600040101010101" charset="-122"/>
                <a:sym typeface="+mn-ea"/>
              </a:rPr>
              <a:t>      </a:t>
            </a:r>
            <a:r>
              <a:rPr lang="en-US" sz="2800" b="1" u="sng" dirty="0">
                <a:latin typeface="华文楷体" panose="02010600040101010101" charset="-122"/>
                <a:ea typeface="华文楷体" panose="02010600040101010101" charset="-122"/>
                <a:cs typeface="华文楷体" panose="02010600040101010101" charset="-122"/>
                <a:sym typeface="+mn-ea"/>
              </a:rPr>
              <a:t>    </a:t>
            </a:r>
            <a:r>
              <a:rPr sz="2800" b="1" u="sng" dirty="0">
                <a:latin typeface="华文楷体" panose="02010600040101010101" charset="-122"/>
                <a:ea typeface="华文楷体" panose="02010600040101010101" charset="-122"/>
                <a:cs typeface="华文楷体" panose="02010600040101010101" charset="-122"/>
                <a:sym typeface="+mn-ea"/>
              </a:rPr>
              <a:t>  </a:t>
            </a:r>
            <a:r>
              <a:rPr sz="2800" b="1" dirty="0" err="1">
                <a:latin typeface="华文楷体" panose="02010600040101010101" charset="-122"/>
                <a:ea typeface="华文楷体" panose="02010600040101010101" charset="-122"/>
                <a:cs typeface="华文楷体" panose="02010600040101010101" charset="-122"/>
                <a:sym typeface="+mn-ea"/>
              </a:rPr>
              <a:t>为人谦虚热情，是个公认的好人</a:t>
            </a:r>
            <a:r>
              <a:rPr lang="zh-CN" sz="2800" b="1" dirty="0">
                <a:latin typeface="华文楷体" panose="02010600040101010101" charset="-122"/>
                <a:ea typeface="华文楷体" panose="02010600040101010101" charset="-122"/>
                <a:cs typeface="华文楷体" panose="02010600040101010101" charset="-122"/>
                <a:sym typeface="+mn-ea"/>
              </a:rPr>
              <a:t>。</a:t>
            </a:r>
            <a:endParaRPr lang="zh-CN" sz="2800" b="1" dirty="0">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4336415"/>
            <a:ext cx="12430760" cy="1617963"/>
            <a:chOff x="-443" y="1961"/>
            <a:chExt cx="19576" cy="2790"/>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961"/>
              <a:ext cx="2564" cy="2790"/>
            </a:xfrm>
            <a:prstGeom prst="rect">
              <a:avLst/>
            </a:prstGeom>
          </p:spPr>
        </p:pic>
      </p:grpSp>
      <p:sp>
        <p:nvSpPr>
          <p:cNvPr id="26" name="文本框 25"/>
          <p:cNvSpPr txBox="1"/>
          <p:nvPr/>
        </p:nvSpPr>
        <p:spPr>
          <a:xfrm>
            <a:off x="8714740" y="4656455"/>
            <a:ext cx="895350" cy="607695"/>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一直</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27" name="文本框 26"/>
          <p:cNvSpPr txBox="1"/>
          <p:nvPr/>
        </p:nvSpPr>
        <p:spPr>
          <a:xfrm>
            <a:off x="1102360" y="4656455"/>
            <a:ext cx="10565130" cy="1124585"/>
          </a:xfrm>
          <a:prstGeom prst="rect">
            <a:avLst/>
          </a:prstGeom>
          <a:noFill/>
        </p:spPr>
        <p:txBody>
          <a:bodyPr wrap="square" rtlCol="0" anchor="t">
            <a:spAutoFit/>
          </a:bodyPr>
          <a:lstStyle/>
          <a:p>
            <a:pPr algn="l">
              <a:lnSpc>
                <a:spcPct val="120000"/>
              </a:lnSpc>
              <a:buClrTx/>
              <a:buSzTx/>
              <a:buFontTx/>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凝视着男友英俊的面庞，小文暗想</a:t>
            </a:r>
            <a:r>
              <a:rPr lang="zh-CN" sz="2800" b="1">
                <a:latin typeface="华文楷体" panose="02010600040101010101" charset="-122"/>
                <a:ea typeface="华文楷体" panose="02010600040101010101" charset="-122"/>
                <a:cs typeface="华文楷体" panose="02010600040101010101" charset="-122"/>
                <a:sym typeface="+mn-ea"/>
              </a:rPr>
              <a:t>：</a:t>
            </a:r>
            <a:r>
              <a:rPr lang="en-US" altLang="zh-CN" sz="2800" b="1">
                <a:latin typeface="华文楷体" panose="02010600040101010101" charset="-122"/>
                <a:ea typeface="华文楷体" panose="02010600040101010101" charset="-122"/>
                <a:cs typeface="华文楷体" panose="02010600040101010101" charset="-122"/>
                <a:sym typeface="+mn-ea"/>
              </a:rPr>
              <a:t>“</a:t>
            </a:r>
            <a:r>
              <a:rPr sz="2800" b="1">
                <a:latin typeface="华文楷体" panose="02010600040101010101" charset="-122"/>
                <a:ea typeface="华文楷体" panose="02010600040101010101" charset="-122"/>
                <a:cs typeface="华文楷体" panose="02010600040101010101" charset="-122"/>
                <a:sym typeface="+mn-ea"/>
              </a:rPr>
              <a:t>多希望能</a:t>
            </a:r>
            <a:r>
              <a:rPr sz="2800" b="1" u="sng">
                <a:latin typeface="华文楷体" panose="02010600040101010101" charset="-122"/>
                <a:ea typeface="华文楷体" panose="02010600040101010101" charset="-122"/>
                <a:cs typeface="华文楷体" panose="02010600040101010101" charset="-122"/>
                <a:sym typeface="+mn-ea"/>
              </a:rPr>
              <a:t> </a:t>
            </a:r>
            <a:r>
              <a:rPr lang="en-US" sz="2800" b="1" u="sng">
                <a:latin typeface="华文楷体" panose="02010600040101010101" charset="-122"/>
                <a:ea typeface="华文楷体" panose="02010600040101010101" charset="-122"/>
                <a:cs typeface="华文楷体" panose="02010600040101010101" charset="-122"/>
                <a:sym typeface="+mn-ea"/>
              </a:rPr>
              <a:t>   </a:t>
            </a:r>
            <a:r>
              <a:rPr sz="2800" b="1" u="sng">
                <a:latin typeface="华文楷体" panose="02010600040101010101" charset="-122"/>
                <a:ea typeface="华文楷体" panose="02010600040101010101" charset="-122"/>
                <a:cs typeface="华文楷体" panose="02010600040101010101" charset="-122"/>
                <a:sym typeface="+mn-ea"/>
              </a:rPr>
              <a:t>       </a:t>
            </a:r>
            <a:r>
              <a:rPr sz="2800" b="1">
                <a:latin typeface="华文楷体" panose="02010600040101010101" charset="-122"/>
                <a:ea typeface="华文楷体" panose="02010600040101010101" charset="-122"/>
                <a:cs typeface="华文楷体" panose="02010600040101010101" charset="-122"/>
                <a:sym typeface="+mn-ea"/>
              </a:rPr>
              <a:t>陪他走下去啊！”。</a:t>
            </a:r>
            <a:endParaRPr sz="2800"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1862469" y="1128395"/>
            <a:ext cx="8578836" cy="706755"/>
            <a:chOff x="4050" y="448"/>
            <a:chExt cx="3875"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050" y="448"/>
              <a:ext cx="387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慷慨</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答复</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转达</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实力</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亏待</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4" name="组合 3"/>
          <p:cNvGrpSpPr/>
          <p:nvPr/>
        </p:nvGrpSpPr>
        <p:grpSpPr>
          <a:xfrm>
            <a:off x="0" y="1070610"/>
            <a:ext cx="11381740" cy="4945380"/>
            <a:chOff x="108" y="-186"/>
            <a:chExt cx="17924" cy="7788"/>
          </a:xfrm>
        </p:grpSpPr>
        <p:sp>
          <p:nvSpPr>
            <p:cNvPr id="2" name="矩形 1"/>
            <p:cNvSpPr/>
            <p:nvPr/>
          </p:nvSpPr>
          <p:spPr>
            <a:xfrm>
              <a:off x="1460" y="1497"/>
              <a:ext cx="16572" cy="6105"/>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     一家公司想聘请我去工作，于是派人来说服我。来人先</a:t>
              </a:r>
              <a:r>
                <a:rPr lang="en-US"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了总经理的问候，然后又开始劝说：“凭你的</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，几年之内，一定能升到副总的职位。而且我们老板很</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，一定不会</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你，……”我没有立即</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他们，决定慎重地考虑考虑再说。</a:t>
              </a:r>
              <a:endParaRPr sz="33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108" y="-186"/>
              <a:ext cx="2122" cy="2122"/>
            </a:xfrm>
            <a:prstGeom prst="rect">
              <a:avLst/>
            </a:prstGeom>
          </p:spPr>
        </p:pic>
      </p:grpSp>
      <p:sp>
        <p:nvSpPr>
          <p:cNvPr id="24" name="文本框 23"/>
          <p:cNvSpPr txBox="1"/>
          <p:nvPr/>
        </p:nvSpPr>
        <p:spPr>
          <a:xfrm>
            <a:off x="1476375" y="3755390"/>
            <a:ext cx="112776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实力</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2604135" y="4589145"/>
            <a:ext cx="123317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慷慨</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34" name="文本框 33"/>
          <p:cNvSpPr txBox="1"/>
          <p:nvPr/>
        </p:nvSpPr>
        <p:spPr>
          <a:xfrm>
            <a:off x="1863090" y="3001010"/>
            <a:ext cx="122174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转达</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0" name="文本框 9"/>
          <p:cNvSpPr txBox="1"/>
          <p:nvPr/>
        </p:nvSpPr>
        <p:spPr>
          <a:xfrm>
            <a:off x="6024880" y="4589145"/>
            <a:ext cx="126492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亏待</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1" name="文本框 10"/>
          <p:cNvSpPr txBox="1"/>
          <p:nvPr/>
        </p:nvSpPr>
        <p:spPr>
          <a:xfrm>
            <a:off x="1347470" y="5340350"/>
            <a:ext cx="125666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答复</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subTnLst>
                                    <p:audio>
                                      <p:cMediaNode>
                                        <p:cTn display="1" masterRel="sameClick">
                                          <p:stCondLst>
                                            <p:cond evt="begin" delay="0">
                                              <p:tn val="2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69006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331541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602518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21" name="组合 20"/>
          <p:cNvGrpSpPr/>
          <p:nvPr/>
        </p:nvGrpSpPr>
        <p:grpSpPr>
          <a:xfrm>
            <a:off x="8824338" y="1430972"/>
            <a:ext cx="2531110" cy="4667885"/>
            <a:chOff x="10086718" y="515937"/>
            <a:chExt cx="2531110" cy="4667885"/>
          </a:xfrm>
        </p:grpSpPr>
        <p:pic>
          <p:nvPicPr>
            <p:cNvPr id="13" name="图片 12" descr="C:\Users\38577\Desktop\蓝色.png蓝色"/>
            <p:cNvPicPr>
              <a:picLocks noChangeAspect="1"/>
            </p:cNvPicPr>
            <p:nvPr/>
          </p:nvPicPr>
          <p:blipFill rotWithShape="1">
            <a:blip r:embed="rId4">
              <a:clrChange>
                <a:clrFrom>
                  <a:srgbClr val="FFFFFF"/>
                </a:clrFrom>
                <a:clrTo>
                  <a:srgbClr val="FFFFFF">
                    <a:alpha val="0"/>
                  </a:srgbClr>
                </a:clrTo>
              </a:clrChange>
            </a:blip>
            <a:srcRect/>
            <a:stretch>
              <a:fillRect/>
            </a:stretch>
          </p:blipFill>
          <p:spPr>
            <a:xfrm>
              <a:off x="10086718" y="1584642"/>
              <a:ext cx="2531110" cy="3599180"/>
            </a:xfrm>
            <a:prstGeom prst="rect">
              <a:avLst/>
            </a:prstGeom>
          </p:spPr>
        </p:pic>
        <p:sp>
          <p:nvSpPr>
            <p:cNvPr id="20" name="任意多边形: 形状 19"/>
            <p:cNvSpPr/>
            <p:nvPr/>
          </p:nvSpPr>
          <p:spPr>
            <a:xfrm>
              <a:off x="10912971" y="515937"/>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5"/>
          <a:stretch>
            <a:fillRect/>
          </a:stretch>
        </p:blipFill>
        <p:spPr>
          <a:xfrm>
            <a:off x="10718800" y="0"/>
            <a:ext cx="1459230" cy="1459230"/>
          </a:xfrm>
          <a:prstGeom prst="rect">
            <a:avLst/>
          </a:prstGeom>
        </p:spPr>
      </p:pic>
      <p:sp>
        <p:nvSpPr>
          <p:cNvPr id="5" name="造句 1"/>
          <p:cNvSpPr txBox="1"/>
          <p:nvPr/>
        </p:nvSpPr>
        <p:spPr>
          <a:xfrm>
            <a:off x="690245" y="458470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他提出的要求非常合理，并不是无理取闹。</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337121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对不起，我不是有意冒犯你的。</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6052185" y="464693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今天我校毕业生举行了隆重的毕业典礼。</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2" name="文本框 4"/>
          <p:cNvSpPr txBox="1"/>
          <p:nvPr/>
        </p:nvSpPr>
        <p:spPr>
          <a:xfrm>
            <a:off x="8839200" y="4646930"/>
            <a:ext cx="2533650" cy="1198880"/>
          </a:xfrm>
          <a:prstGeom prst="rect">
            <a:avLst/>
          </a:prstGeom>
          <a:noFill/>
        </p:spPr>
        <p:txBody>
          <a:bodyPr wrap="square" rtlCol="0">
            <a:spAutoFit/>
          </a:bodyPr>
          <a:lstStyle/>
          <a:p>
            <a:pPr algn="l" fontAlgn="ctr"/>
            <a:r>
              <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十月一日，天安门广场举行了隆重的阅兵仪式。</a:t>
            </a:r>
            <a:endPar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622935" y="2702560"/>
            <a:ext cx="2627630" cy="1968500"/>
          </a:xfrm>
          <a:prstGeom prst="rect">
            <a:avLst/>
          </a:prstGeom>
          <a:noFill/>
        </p:spPr>
        <p:txBody>
          <a:bodyPr wrap="square" rtlCol="0">
            <a:spAutoFit/>
          </a:bodyPr>
          <a:lstStyle/>
          <a:p>
            <a:pPr algn="ctr" fontAlgn="ctr"/>
            <a:r>
              <a:rPr lang="en-US" altLang="zh-CN" sz="3600" b="1" kern="100" dirty="0">
                <a:latin typeface="华文楷体" panose="02010600040101010101" charset="-122"/>
                <a:ea typeface="华文楷体" panose="02010600040101010101" charset="-122"/>
                <a:cs typeface="华文细黑" panose="02010600040101010101" pitchFamily="2" charset="-122"/>
                <a:sym typeface="+mn-ea"/>
              </a:rPr>
              <a:t>wú lǐ-qǔ nào</a:t>
            </a:r>
            <a:endParaRPr lang="en-US" altLang="zh-CN" sz="36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en-US" sz="10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无理取闹</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to make trouble out of nothing</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3314700" y="2690495"/>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mào fàn</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冒犯</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v. to offend, to insult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6024880" y="2702560"/>
            <a:ext cx="2531110" cy="1630045"/>
          </a:xfrm>
          <a:prstGeom prst="rect">
            <a:avLst/>
          </a:prstGeom>
          <a:noFill/>
        </p:spPr>
        <p:txBody>
          <a:bodyPr wrap="square" rtlCol="0">
            <a:spAutoFit/>
          </a:bodyPr>
          <a:lstStyle/>
          <a:p>
            <a:pPr algn="ctr" fontAlgn="ctr"/>
            <a:r>
              <a:rPr lang="en-US" altLang="zh-CN" sz="4000" b="1" kern="100" dirty="0">
                <a:latin typeface="华文楷体" panose="02010600040101010101" charset="-122"/>
                <a:ea typeface="华文楷体" panose="02010600040101010101" charset="-122"/>
                <a:cs typeface="华文细黑" panose="02010600040101010101" pitchFamily="2" charset="-122"/>
                <a:sym typeface="+mn-ea"/>
              </a:rPr>
              <a:t>lóng zhòng</a:t>
            </a:r>
            <a:endParaRPr lang="en-US" altLang="zh-CN" sz="40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隆重</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adj. grand, solemn</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9" name="生词 4"/>
          <p:cNvSpPr txBox="1"/>
          <p:nvPr/>
        </p:nvSpPr>
        <p:spPr>
          <a:xfrm>
            <a:off x="8676005" y="2717165"/>
            <a:ext cx="280670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yí shì</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仪式</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ceremony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 presetClass="entr" presetSubtype="2" fill="hold" nodeType="withEffect">
                                  <p:stCondLst>
                                    <p:cond delay="500"/>
                                  </p:stCondLst>
                                  <p:childTnLst>
                                    <p:set>
                                      <p:cBhvr>
                                        <p:cTn id="39" dur="500"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22" grpId="0"/>
      <p:bldP spid="30" grpId="0"/>
      <p:bldP spid="35" grpId="0"/>
      <p:bldP spid="37" grpId="0"/>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196133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458668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729645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4"/>
          <a:stretch>
            <a:fillRect/>
          </a:stretch>
        </p:blipFill>
        <p:spPr>
          <a:xfrm>
            <a:off x="10718800" y="0"/>
            <a:ext cx="1459230" cy="1459230"/>
          </a:xfrm>
          <a:prstGeom prst="rect">
            <a:avLst/>
          </a:prstGeom>
        </p:spPr>
      </p:pic>
      <p:sp>
        <p:nvSpPr>
          <p:cNvPr id="5" name="造句 1"/>
          <p:cNvSpPr txBox="1"/>
          <p:nvPr/>
        </p:nvSpPr>
        <p:spPr>
          <a:xfrm>
            <a:off x="1961515" y="458470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我们沐浴在阳光中，呼吸着新鲜的空气。</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4642485" y="464693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他走进房间看到桌上摆着酒和三两个荤菜。</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7323455" y="4646930"/>
            <a:ext cx="2533650" cy="1198880"/>
          </a:xfrm>
          <a:prstGeom prst="rect">
            <a:avLst/>
          </a:prstGeom>
          <a:noFill/>
        </p:spPr>
        <p:txBody>
          <a:bodyPr wrap="square" rtlCol="0">
            <a:spAutoFit/>
          </a:bodyPr>
          <a:lstStyle/>
          <a:p>
            <a:pPr algn="l">
              <a:defRPr sz="3000">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400" b="1" kern="100" dirty="0">
                <a:solidFill>
                  <a:schemeClr val="bg1"/>
                </a:solidFill>
                <a:latin typeface="华文楷体" panose="02010600040101010101" charset="-122"/>
                <a:ea typeface="华文楷体" panose="02010600040101010101" charset="-122"/>
                <a:sym typeface="+mn-ea"/>
              </a:rPr>
              <a:t>每个星期一的早晨，学校都举行庄严的升旗仪式。</a:t>
            </a:r>
            <a:endParaRPr lang="zh-CN" altLang="en-US" sz="2400" b="1" kern="100" dirty="0">
              <a:solidFill>
                <a:schemeClr val="bg1"/>
              </a:solidFill>
              <a:latin typeface="华文楷体" panose="02010600040101010101" charset="-122"/>
              <a:ea typeface="华文楷体" panose="02010600040101010101"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1961515" y="2702560"/>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mù yù</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沐浴</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v. to bathe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4495165" y="2690495"/>
            <a:ext cx="271526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hūn</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荤</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n. meat or fish</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7144385" y="2702560"/>
            <a:ext cx="278257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zhuāng yán</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庄严</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adj. dignified, solemn</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30" grpId="0"/>
      <p:bldP spid="35" grpId="0"/>
      <p:bldP spid="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05392" y="185351"/>
                <a:ext cx="2124195" cy="3004708"/>
              </a:xfrm>
              <a:prstGeom prst="rect">
                <a:avLst/>
              </a:prstGeom>
            </p:spPr>
          </p:pic>
        </p:grpSp>
        <p:sp>
          <p:nvSpPr>
            <p:cNvPr id="9" name="文本框 7"/>
            <p:cNvSpPr txBox="1"/>
            <p:nvPr/>
          </p:nvSpPr>
          <p:spPr>
            <a:xfrm>
              <a:off x="304" y="4252"/>
              <a:ext cx="3491" cy="23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noProof="0" dirty="0">
                  <a:ln>
                    <a:noFill/>
                  </a:ln>
                  <a:effectLst/>
                  <a:uLnTx/>
                  <a:uFillTx/>
                  <a:latin typeface="华文细黑" panose="02010600040101010101" pitchFamily="2" charset="-122"/>
                  <a:ea typeface="华文细黑" panose="02010600040101010101" pitchFamily="2" charset="-122"/>
                  <a:sym typeface="+mn-ea"/>
                </a:rPr>
                <a:t>无理取闹</a:t>
              </a:r>
              <a:endParaRPr lang="zh-CN" altLang="en-US" sz="36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16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make trouble out of nothing</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521970"/>
          </a:xfrm>
          <a:prstGeom prst="rect">
            <a:avLst/>
          </a:prstGeom>
          <a:noFill/>
        </p:spPr>
        <p:txBody>
          <a:bodyPr wrap="square">
            <a:spAutoFit/>
          </a:bodyPr>
          <a:lstStyle/>
          <a:p>
            <a:pPr algn="ctr" eaLnBrk="1"/>
            <a:r>
              <a:rPr sz="2800" dirty="0">
                <a:solidFill>
                  <a:srgbClr val="2A2A2B"/>
                </a:solidFill>
                <a:latin typeface="华文细黑" panose="02010600040101010101" pitchFamily="2" charset="-122"/>
                <a:ea typeface="华文细黑" panose="02010600040101010101" pitchFamily="2" charset="-122"/>
                <a:sym typeface="+mn-ea"/>
              </a:rPr>
              <a:t>wú lǐ-qǔ nào</a:t>
            </a:r>
            <a:endParaRPr sz="28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隆重</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grand, solemn</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67065" y="901065"/>
            <a:ext cx="2559050" cy="583565"/>
          </a:xfrm>
          <a:prstGeom prst="rect">
            <a:avLst/>
          </a:prstGeom>
          <a:noFill/>
        </p:spPr>
        <p:txBody>
          <a:bodyPr wrap="square">
            <a:spAutoFit/>
          </a:bodyPr>
          <a:lstStyle/>
          <a:p>
            <a:pPr algn="ctr" eaLnBrk="1"/>
            <a:r>
              <a:rPr sz="3200" dirty="0">
                <a:solidFill>
                  <a:srgbClr val="2A2A2B"/>
                </a:solidFill>
                <a:latin typeface="华文细黑" panose="02010600040101010101" pitchFamily="2" charset="-122"/>
                <a:ea typeface="华文细黑" panose="02010600040101010101" pitchFamily="2" charset="-122"/>
                <a:sym typeface="+mn-ea"/>
              </a:rPr>
              <a:t>lóng zhòng</a:t>
            </a:r>
            <a:endParaRPr sz="32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冒犯</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offend, to insult</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mào fàn</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en-US" altLang="zh-CN"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 </a:t>
              </a: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仪式</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n. ceremony</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yí shì</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67100" y="362839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沐浴</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bathe</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mù yù</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荤</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 n. meat or fish</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hūn</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364617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庄严</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dignified, solemn</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521970"/>
          </a:xfrm>
          <a:prstGeom prst="rect">
            <a:avLst/>
          </a:prstGeom>
          <a:noFill/>
        </p:spPr>
        <p:txBody>
          <a:bodyPr wrap="square">
            <a:spAutoFit/>
          </a:bodyPr>
          <a:lstStyle/>
          <a:p>
            <a:pPr algn="ctr" eaLnBrk="1"/>
            <a:r>
              <a:rPr sz="2800" dirty="0">
                <a:solidFill>
                  <a:srgbClr val="2A2A2B"/>
                </a:solidFill>
                <a:latin typeface="华文细黑" panose="02010600040101010101" pitchFamily="2" charset="-122"/>
                <a:ea typeface="华文细黑" panose="02010600040101010101" pitchFamily="2" charset="-122"/>
                <a:sym typeface="+mn-ea"/>
              </a:rPr>
              <a:t>zhuāng yán</a:t>
            </a:r>
            <a:endParaRPr sz="28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底图" descr="C:\Users\Lenovo\Desktop\新建文件夹\完璧归赵.jpg完璧归赵"/>
          <p:cNvPicPr>
            <a:picLocks noChangeAspect="1"/>
          </p:cNvPicPr>
          <p:nvPr/>
        </p:nvPicPr>
        <p:blipFill rotWithShape="1">
          <a:blip r:embed="rId1"/>
          <a:srcRect/>
          <a:stretch>
            <a:fillRect/>
          </a:stretch>
        </p:blipFill>
        <p:spPr>
          <a:xfrm>
            <a:off x="-190500" y="635"/>
            <a:ext cx="12573635" cy="6858000"/>
          </a:xfrm>
          <a:prstGeom prst="rect">
            <a:avLst/>
          </a:prstGeom>
        </p:spPr>
      </p:pic>
      <p:pic>
        <p:nvPicPr>
          <p:cNvPr id="5" name="黑色透明遮罩" descr="黑色遮罩"/>
          <p:cNvPicPr>
            <a:picLocks noChangeAspect="1"/>
          </p:cNvPicPr>
          <p:nvPr/>
        </p:nvPicPr>
        <p:blipFill>
          <a:blip r:embed="rId2">
            <a:alphaModFix amt="45000"/>
          </a:blip>
          <a:stretch>
            <a:fillRect/>
          </a:stretch>
        </p:blipFill>
        <p:spPr>
          <a:xfrm>
            <a:off x="-189865" y="-108585"/>
            <a:ext cx="12664440" cy="7127240"/>
          </a:xfrm>
          <a:prstGeom prst="rect">
            <a:avLst/>
          </a:prstGeom>
        </p:spPr>
      </p:pic>
      <p:sp>
        <p:nvSpPr>
          <p:cNvPr id="34" name="PA-4-Point Star 33"/>
          <p:cNvSpPr/>
          <p:nvPr>
            <p:custDataLst>
              <p:tags r:id="rId3"/>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4"/>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5"/>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6"/>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7"/>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8"/>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9"/>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10"/>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1"/>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2"/>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3"/>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4"/>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5"/>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6"/>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7"/>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8"/>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9"/>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20"/>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1"/>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2"/>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3"/>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4"/>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5"/>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6"/>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7"/>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8"/>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9"/>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30"/>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1"/>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2"/>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3"/>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4"/>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5"/>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6"/>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7"/>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8"/>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9"/>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40"/>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1"/>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2"/>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3"/>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4"/>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5"/>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6"/>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7"/>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8"/>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9"/>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50"/>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1"/>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2"/>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3"/>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4"/>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5"/>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6"/>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7"/>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8"/>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9"/>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60"/>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1"/>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2"/>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3"/>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4"/>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5"/>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6"/>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7"/>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8"/>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9"/>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70"/>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1"/>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2"/>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3"/>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4"/>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5"/>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6"/>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7"/>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8"/>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9"/>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80"/>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1"/>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2"/>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3"/>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4"/>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5"/>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6"/>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7"/>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8"/>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9"/>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90"/>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1"/>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2"/>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3"/>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4"/>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5"/>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6"/>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7"/>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8"/>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9"/>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100"/>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1"/>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2"/>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3"/>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4"/>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5"/>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6"/>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7"/>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8"/>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9"/>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10"/>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1"/>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2"/>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3"/>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4"/>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5"/>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6"/>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7"/>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8"/>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第二十七课</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6  Lesson 27</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5"/>
                <a:ext cx="18916" cy="2952"/>
                <a:chOff x="3051" y="4475"/>
                <a:chExt cx="18916" cy="2952"/>
              </a:xfrm>
            </p:grpSpPr>
            <p:grpSp>
              <p:nvGrpSpPr>
                <p:cNvPr id="3" name="组合 2"/>
                <p:cNvGrpSpPr/>
                <p:nvPr/>
              </p:nvGrpSpPr>
              <p:grpSpPr>
                <a:xfrm>
                  <a:off x="4094" y="6525"/>
                  <a:ext cx="17202" cy="902"/>
                  <a:chOff x="6228" y="6525"/>
                  <a:chExt cx="17202" cy="902"/>
                </a:xfrm>
              </p:grpSpPr>
              <p:sp>
                <p:nvSpPr>
                  <p:cNvPr id="15" name="矩形 14"/>
                  <p:cNvSpPr/>
                  <p:nvPr/>
                </p:nvSpPr>
                <p:spPr>
                  <a:xfrm>
                    <a:off x="6228" y="6525"/>
                    <a:ext cx="3343"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27</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9572" y="6525"/>
                    <a:ext cx="13858"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Returning the jade intact to the State of Zhao</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5"/>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27</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完璧归赵</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1</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17646 L -0.000833333 -0.138641 " pathEditMode="relative" rAng="0" ptsTypes="">
                                      <p:cBhvr>
                                        <p:cTn id="824" dur="5000" fill="hold"/>
                                        <p:tgtEl>
                                          <p:spTgt spid="11"/>
                                        </p:tgtEl>
                                        <p:attrNameLst>
                                          <p:attrName>ppt_x</p:attrName>
                                          <p:attrName>ppt_y</p:attrName>
                                        </p:attrNameLst>
                                      </p:cBhvr>
                                      <p:rCtr x="0" y="-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1862455" y="1128395"/>
            <a:ext cx="9309100" cy="706755"/>
            <a:chOff x="4050" y="448"/>
            <a:chExt cx="3875"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050" y="448"/>
              <a:ext cx="387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列举</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冒犯</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雄厚</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霸道</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无理取闹</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4" name="组合 3"/>
          <p:cNvGrpSpPr/>
          <p:nvPr/>
        </p:nvGrpSpPr>
        <p:grpSpPr>
          <a:xfrm>
            <a:off x="0" y="1070610"/>
            <a:ext cx="11381740" cy="4485005"/>
            <a:chOff x="108" y="-186"/>
            <a:chExt cx="17924" cy="7063"/>
          </a:xfrm>
        </p:grpSpPr>
        <p:sp>
          <p:nvSpPr>
            <p:cNvPr id="2" name="矩形 1"/>
            <p:cNvSpPr/>
            <p:nvPr/>
          </p:nvSpPr>
          <p:spPr>
            <a:xfrm>
              <a:off x="1460" y="1497"/>
              <a:ext cx="16572" cy="538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  班里有个很</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的学生，大家都讨厌他。他仗着家里资金</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，常常</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。不但欺负同学，还</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老师、撒谎、不讲信用......劣迹太多，无法一一</a:t>
              </a:r>
              <a:r>
                <a:rPr sz="36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a:t>
              </a:r>
              <a:endParaRPr sz="36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108" y="-186"/>
              <a:ext cx="2122" cy="2122"/>
            </a:xfrm>
            <a:prstGeom prst="rect">
              <a:avLst/>
            </a:prstGeom>
          </p:spPr>
        </p:pic>
      </p:grpSp>
      <p:sp>
        <p:nvSpPr>
          <p:cNvPr id="24" name="文本框 23"/>
          <p:cNvSpPr txBox="1"/>
          <p:nvPr/>
        </p:nvSpPr>
        <p:spPr>
          <a:xfrm>
            <a:off x="4612640" y="3230880"/>
            <a:ext cx="112776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雄厚</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7389495" y="3246755"/>
            <a:ext cx="205930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无理取闹</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34" name="文本框 33"/>
          <p:cNvSpPr txBox="1"/>
          <p:nvPr/>
        </p:nvSpPr>
        <p:spPr>
          <a:xfrm>
            <a:off x="4612640" y="2418080"/>
            <a:ext cx="122174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霸道</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0" name="文本框 9"/>
          <p:cNvSpPr txBox="1"/>
          <p:nvPr/>
        </p:nvSpPr>
        <p:spPr>
          <a:xfrm>
            <a:off x="3513455" y="4059555"/>
            <a:ext cx="126492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冒犯</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1" name="文本框 10"/>
          <p:cNvSpPr txBox="1"/>
          <p:nvPr/>
        </p:nvSpPr>
        <p:spPr>
          <a:xfrm>
            <a:off x="4483735" y="4888230"/>
            <a:ext cx="125666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列举</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subTnLst>
                                    <p:audio>
                                      <p:cMediaNode>
                                        <p:cTn display="1" masterRel="sameClick">
                                          <p:stCondLst>
                                            <p:cond evt="begin" delay="0">
                                              <p:tn val="2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仪</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威仪</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司仪</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礼仪</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仪表</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贺仪</a:t>
            </a:r>
            <a:endPar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7908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他是一个精力旺盛、处境优裕、颇有威仪的男子。</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7908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他个子高高的，打扮得总是那么得体。他是一个注重仪表、非常精细的人。</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34607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833543" y="-780627"/>
            <a:ext cx="1801707" cy="2511213"/>
          </a:xfrm>
          <a:prstGeom prst="rect">
            <a:avLst/>
          </a:prstGeom>
        </p:spPr>
      </p:pic>
      <p:sp>
        <p:nvSpPr>
          <p:cNvPr id="15" name="文本框 14"/>
          <p:cNvSpPr txBox="1"/>
          <p:nvPr/>
        </p:nvSpPr>
        <p:spPr>
          <a:xfrm>
            <a:off x="575945" y="4947285"/>
            <a:ext cx="2331720"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工厂的废水污染了小河，河面上漂浮着鱼的尸体。</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329501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3782483" y="-780627"/>
            <a:ext cx="1801707" cy="2511213"/>
          </a:xfrm>
          <a:prstGeom prst="rect">
            <a:avLst/>
          </a:prstGeom>
        </p:spPr>
      </p:pic>
      <p:sp>
        <p:nvSpPr>
          <p:cNvPr id="19" name="文本框 18"/>
          <p:cNvSpPr txBox="1"/>
          <p:nvPr/>
        </p:nvSpPr>
        <p:spPr>
          <a:xfrm>
            <a:off x="3522980" y="4947285"/>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小明做了错事从来不跟爸爸妈妈撒谎。</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346075" y="2560251"/>
            <a:ext cx="2837180" cy="1994765"/>
            <a:chOff x="7787" y="2920"/>
            <a:chExt cx="5660" cy="2219"/>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shī tǐ</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尸体</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corpse, dead body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3295015" y="2560251"/>
            <a:ext cx="2837180" cy="1994765"/>
            <a:chOff x="7787" y="2920"/>
            <a:chExt cx="5660" cy="2219"/>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sā huǎng</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撒谎</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lie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6043613"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623316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6720628" y="-781262"/>
            <a:ext cx="1801707" cy="2511213"/>
          </a:xfrm>
          <a:prstGeom prst="rect">
            <a:avLst/>
          </a:prstGeom>
        </p:spPr>
      </p:pic>
      <p:sp>
        <p:nvSpPr>
          <p:cNvPr id="30" name="文本框 29"/>
          <p:cNvSpPr txBox="1"/>
          <p:nvPr/>
        </p:nvSpPr>
        <p:spPr>
          <a:xfrm>
            <a:off x="6463030" y="4946650"/>
            <a:ext cx="2331720"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大王如真心换璧，亦请举行同样的仪式。</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32" name="梯形 31"/>
          <p:cNvSpPr/>
          <p:nvPr/>
        </p:nvSpPr>
        <p:spPr>
          <a:xfrm>
            <a:off x="918210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5" name="图片 34" descr="C:\Users\Administrator\Desktop\4a7e7ce1.png4a7e7ce1"/>
          <p:cNvPicPr>
            <a:picLocks noChangeAspect="1"/>
          </p:cNvPicPr>
          <p:nvPr/>
        </p:nvPicPr>
        <p:blipFill>
          <a:blip r:embed="rId1"/>
          <a:srcRect/>
          <a:stretch>
            <a:fillRect/>
          </a:stretch>
        </p:blipFill>
        <p:spPr>
          <a:xfrm>
            <a:off x="9669568" y="-781262"/>
            <a:ext cx="1801707" cy="2511213"/>
          </a:xfrm>
          <a:prstGeom prst="rect">
            <a:avLst/>
          </a:prstGeom>
        </p:spPr>
      </p:pic>
      <p:sp>
        <p:nvSpPr>
          <p:cNvPr id="36" name="文本框 35"/>
          <p:cNvSpPr txBox="1"/>
          <p:nvPr/>
        </p:nvSpPr>
        <p:spPr>
          <a:xfrm>
            <a:off x="9410065" y="4946650"/>
            <a:ext cx="2393315"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我国的陆地边境与很多国家接壤。</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6233160" y="2559616"/>
            <a:ext cx="2837180" cy="1994765"/>
            <a:chOff x="7787" y="2920"/>
            <a:chExt cx="5660" cy="2219"/>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yì</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亦</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adv. also</a:t>
              </a:r>
              <a:r>
                <a:rPr lang="zh-CN" altLang="en-US"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t>
              </a: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too</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40" name="组合 39"/>
          <p:cNvGrpSpPr/>
          <p:nvPr/>
        </p:nvGrpSpPr>
        <p:grpSpPr>
          <a:xfrm>
            <a:off x="9182100" y="2559616"/>
            <a:ext cx="2837180" cy="1994765"/>
            <a:chOff x="7787" y="2920"/>
            <a:chExt cx="5660" cy="2219"/>
          </a:xfrm>
        </p:grpSpPr>
        <p:sp>
          <p:nvSpPr>
            <p:cNvPr id="41" name="圆角矩形 40"/>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biān jìng</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边境</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n.border, frontier</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subTnLst>
                                    <p:audio>
                                      <p:cMediaNode>
                                        <p:cTn display="1" masterRel="sameClick">
                                          <p:stCondLst>
                                            <p:cond evt="begin" delay="0">
                                              <p:tn val="38"/>
                                            </p:cond>
                                          </p:stCondLst>
                                          <p:endCondLst>
                                            <p:cond evt="onStopAudio" delay="0">
                                              <p:tgtEl>
                                                <p:sldTgt/>
                                              </p:tgtEl>
                                            </p:cond>
                                          </p:endCondLst>
                                        </p:cTn>
                                        <p:tgtEl>
                                          <p:sndTgt r:embed="rId3" name="click.wav"/>
                                        </p:tgtEl>
                                      </p:cMediaNode>
                                    </p:audio>
                                  </p:sub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P spid="32" grpId="0" bldLvl="0" animBg="1"/>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364933"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1554480"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2041948" y="-780627"/>
            <a:ext cx="1801707" cy="2511213"/>
          </a:xfrm>
          <a:prstGeom prst="rect">
            <a:avLst/>
          </a:prstGeom>
        </p:spPr>
      </p:pic>
      <p:sp>
        <p:nvSpPr>
          <p:cNvPr id="15" name="文本框 14"/>
          <p:cNvSpPr txBox="1"/>
          <p:nvPr/>
        </p:nvSpPr>
        <p:spPr>
          <a:xfrm>
            <a:off x="1773555"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这次行动计划谁也不能泄露出去。</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4503420"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4990888" y="-780627"/>
            <a:ext cx="1801707" cy="2511213"/>
          </a:xfrm>
          <a:prstGeom prst="rect">
            <a:avLst/>
          </a:prstGeom>
        </p:spPr>
      </p:pic>
      <p:sp>
        <p:nvSpPr>
          <p:cNvPr id="19" name="文本框 18"/>
          <p:cNvSpPr txBox="1"/>
          <p:nvPr/>
        </p:nvSpPr>
        <p:spPr>
          <a:xfrm>
            <a:off x="4731385" y="4947285"/>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在他的率领下，部队取得了一个又一个胜利。</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1554480" y="2560251"/>
            <a:ext cx="2837180" cy="1994765"/>
            <a:chOff x="7787" y="2920"/>
            <a:chExt cx="5660" cy="2219"/>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xiè lòu</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泄露</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leak, to disclose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4503420" y="2560251"/>
            <a:ext cx="2837180" cy="2005552"/>
            <a:chOff x="7787" y="2920"/>
            <a:chExt cx="5660" cy="2231"/>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shuài lǐng</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率领</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lead, to head,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to command</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7252018"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7441565"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7929033" y="-781262"/>
            <a:ext cx="1801707" cy="2511213"/>
          </a:xfrm>
          <a:prstGeom prst="rect">
            <a:avLst/>
          </a:prstGeom>
        </p:spPr>
      </p:pic>
      <p:sp>
        <p:nvSpPr>
          <p:cNvPr id="30" name="文本框 29"/>
          <p:cNvSpPr txBox="1"/>
          <p:nvPr/>
        </p:nvSpPr>
        <p:spPr>
          <a:xfrm>
            <a:off x="7671435"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你千万别歪曲了我的意思。</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7441565" y="2559616"/>
            <a:ext cx="2837180" cy="2005552"/>
            <a:chOff x="7787" y="2920"/>
            <a:chExt cx="5660" cy="2231"/>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wāi qū</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歪曲</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distort, to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misrepresent, to twist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尸体</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corpse, </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dead body</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shī tǐ</a:t>
            </a:r>
            <a:endParaRPr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亦</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adv. also, too</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yì</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撒谎</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lie</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sā huǎng</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边境</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n.border, frontier</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biān jìng</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67100" y="362839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泄露</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leak, to disclose</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xiè lòu</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率领</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v. to lead, to head, to command</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shuài lǐng</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364617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2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歪曲</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v. to distort, to misrepresent, to twist</a:t>
              </a:r>
              <a:endParaRPr lang="en-US"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wāi qū</a:t>
            </a:r>
            <a:endParaRPr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用所给词语或结构完成句子</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sp>
        <p:nvSpPr>
          <p:cNvPr id="15" name="文本框 14"/>
          <p:cNvSpPr txBox="1"/>
          <p:nvPr/>
        </p:nvSpPr>
        <p:spPr>
          <a:xfrm>
            <a:off x="1102360" y="2609850"/>
            <a:ext cx="8376285" cy="521970"/>
          </a:xfrm>
          <a:prstGeom prst="rect">
            <a:avLst/>
          </a:prstGeom>
          <a:noFill/>
        </p:spPr>
        <p:txBody>
          <a:bodyPr wrap="none" rtlCol="0" anchor="t">
            <a:spAutoFit/>
          </a:bodyPr>
          <a:lstStyle/>
          <a:p>
            <a:pPr algn="l"/>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我的手机铃声</a:t>
            </a:r>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左一声右一声</a:t>
            </a:r>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地响，让我有点儿烦。</a:t>
            </a:r>
            <a:r>
              <a:rPr lang="zh-CN" altLang="en-US" sz="2800" b="1" u="sng">
                <a:solidFill>
                  <a:schemeClr val="tx2"/>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a:t>
            </a:r>
            <a:endParaRPr lang="zh-CN" altLang="en-US" sz="2800" b="1" u="sng">
              <a:solidFill>
                <a:schemeClr val="tx2"/>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102360" y="2014855"/>
            <a:ext cx="10157460" cy="953135"/>
          </a:xfrm>
          <a:prstGeom prst="rect">
            <a:avLst/>
          </a:prstGeom>
          <a:noFill/>
        </p:spPr>
        <p:txBody>
          <a:bodyPr wrap="squar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我的手机铃声不断响起，让我有点儿烦。（左一……右一……）</a:t>
            </a:r>
            <a:endParaRPr lang="zh-CN" altLang="en-US" sz="2800" b="1">
              <a:latin typeface="华文楷体" panose="02010600040101010101" charset="-122"/>
              <a:ea typeface="华文楷体" panose="02010600040101010101" charset="-122"/>
              <a:cs typeface="华文楷体" panose="02010600040101010101" charset="-122"/>
              <a:sym typeface="+mn-ea"/>
            </a:endParaRPr>
          </a:p>
          <a:p>
            <a:pPr algn="l"/>
            <a:r>
              <a:rPr lang="zh-CN" altLang="en-US" sz="2800" b="1">
                <a:latin typeface="华文楷体" panose="02010600040101010101" charset="-122"/>
                <a:ea typeface="华文楷体" panose="02010600040101010101" charset="-122"/>
                <a:cs typeface="华文楷体" panose="02010600040101010101" charset="-122"/>
                <a:sym typeface="+mn-ea"/>
              </a:rPr>
              <a:t>                                                                                                    。</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4706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7" name="文本框 26"/>
          <p:cNvSpPr txBox="1"/>
          <p:nvPr/>
        </p:nvSpPr>
        <p:spPr>
          <a:xfrm>
            <a:off x="1102360" y="3757930"/>
            <a:ext cx="9444990" cy="521970"/>
          </a:xfrm>
          <a:prstGeom prst="rect">
            <a:avLst/>
          </a:prstGeom>
          <a:noFill/>
        </p:spPr>
        <p:txBody>
          <a:bodyPr wrap="non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为提高工作效率，小王建议把两个部门合并起来。（提议）</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2" name="文本框 31"/>
          <p:cNvSpPr txBox="1"/>
          <p:nvPr/>
        </p:nvSpPr>
        <p:spPr>
          <a:xfrm>
            <a:off x="1102360" y="5306695"/>
            <a:ext cx="9177020"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latin typeface="华文楷体" panose="02010600040101010101" charset="-122"/>
                <a:ea typeface="华文楷体" panose="02010600040101010101" charset="-122"/>
                <a:cs typeface="华文楷体" panose="02010600040101010101" charset="-122"/>
                <a:sym typeface="+mn-ea"/>
              </a:rPr>
              <a:t>你对他诚挚的问候，我一定当面转告。（转达）</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
        <p:nvSpPr>
          <p:cNvPr id="7" name="文本框 6"/>
          <p:cNvSpPr txBox="1"/>
          <p:nvPr/>
        </p:nvSpPr>
        <p:spPr>
          <a:xfrm>
            <a:off x="1102360" y="4351020"/>
            <a:ext cx="8020050" cy="521970"/>
          </a:xfrm>
          <a:prstGeom prst="rect">
            <a:avLst/>
          </a:prstGeom>
          <a:noFill/>
        </p:spPr>
        <p:txBody>
          <a:bodyPr wrap="none" rtlCol="0" anchor="t">
            <a:spAutoFit/>
          </a:bodyPr>
          <a:lstStyle/>
          <a:p>
            <a:pPr algn="l"/>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为提高工作效率，小王</a:t>
            </a:r>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提议</a:t>
            </a:r>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把两个部门合并起来。</a:t>
            </a:r>
            <a:endPar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8" name="文本框 7"/>
          <p:cNvSpPr txBox="1"/>
          <p:nvPr/>
        </p:nvSpPr>
        <p:spPr>
          <a:xfrm>
            <a:off x="1102360" y="6029960"/>
            <a:ext cx="6238875" cy="521970"/>
          </a:xfrm>
          <a:prstGeom prst="rect">
            <a:avLst/>
          </a:prstGeom>
          <a:noFill/>
        </p:spPr>
        <p:txBody>
          <a:bodyPr wrap="none" rtlCol="0" anchor="t">
            <a:spAutoFit/>
          </a:bodyPr>
          <a:lstStyle/>
          <a:p>
            <a:pPr algn="l"/>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你对他诚挚的问候，我一定当面</a:t>
            </a:r>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转达</a:t>
            </a:r>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a:t>
            </a:r>
            <a:endPar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用所给词语或结构改写句子</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sp>
        <p:nvSpPr>
          <p:cNvPr id="15" name="文本框 14"/>
          <p:cNvSpPr txBox="1"/>
          <p:nvPr/>
        </p:nvSpPr>
        <p:spPr>
          <a:xfrm>
            <a:off x="1102360" y="2609850"/>
            <a:ext cx="5882640" cy="521970"/>
          </a:xfrm>
          <a:prstGeom prst="rect">
            <a:avLst/>
          </a:prstGeom>
          <a:noFill/>
        </p:spPr>
        <p:txBody>
          <a:bodyPr wrap="none" rtlCol="0" anchor="t">
            <a:spAutoFit/>
          </a:bodyPr>
          <a:lstStyle/>
          <a:p>
            <a:pPr algn="l"/>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我终于</a:t>
            </a:r>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兑现</a:t>
            </a:r>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了若干年前对你的承诺。</a:t>
            </a:r>
            <a:endPar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102360" y="2014855"/>
            <a:ext cx="7307580" cy="521970"/>
          </a:xfrm>
          <a:prstGeom prst="rect">
            <a:avLst/>
          </a:prstGeom>
          <a:noFill/>
        </p:spPr>
        <p:txBody>
          <a:bodyPr wrap="non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我终于做到了若干年前对你的承诺。（兑现）</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4706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7" name="文本框 26"/>
          <p:cNvSpPr txBox="1"/>
          <p:nvPr/>
        </p:nvSpPr>
        <p:spPr>
          <a:xfrm>
            <a:off x="1102360" y="3757930"/>
            <a:ext cx="11264265" cy="460375"/>
          </a:xfrm>
          <a:prstGeom prst="rect">
            <a:avLst/>
          </a:prstGeom>
          <a:noFill/>
        </p:spPr>
        <p:txBody>
          <a:bodyPr wrap="square" rtlCol="0" anchor="t">
            <a:spAutoFit/>
          </a:bodyPr>
          <a:lstStyle/>
          <a:p>
            <a:pPr algn="l"/>
            <a:r>
              <a:rPr lang="zh-CN" altLang="en-US" sz="2400" b="1">
                <a:latin typeface="华文楷体" panose="02010600040101010101" charset="-122"/>
                <a:ea typeface="华文楷体" panose="02010600040101010101" charset="-122"/>
                <a:cs typeface="华文楷体" panose="02010600040101010101" charset="-122"/>
                <a:sym typeface="+mn-ea"/>
              </a:rPr>
              <a:t>民族素质指国内各民族全体成员个体和群体的素质，也称国民素质。（亦）</a:t>
            </a:r>
            <a:endParaRPr lang="zh-CN" altLang="en-US" sz="24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2" name="文本框 31"/>
          <p:cNvSpPr txBox="1"/>
          <p:nvPr/>
        </p:nvSpPr>
        <p:spPr>
          <a:xfrm>
            <a:off x="1102360" y="5306695"/>
            <a:ext cx="10846435"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latin typeface="华文楷体" panose="02010600040101010101" charset="-122"/>
                <a:ea typeface="华文楷体" panose="02010600040101010101" charset="-122"/>
                <a:cs typeface="华文楷体" panose="02010600040101010101" charset="-122"/>
                <a:sym typeface="+mn-ea"/>
              </a:rPr>
              <a:t>你刚答应我的事，转眼就改变主意了，难道你想反悔吗？（不成）</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
        <p:nvSpPr>
          <p:cNvPr id="7" name="文本框 6"/>
          <p:cNvSpPr txBox="1"/>
          <p:nvPr/>
        </p:nvSpPr>
        <p:spPr>
          <a:xfrm>
            <a:off x="1102360" y="4351020"/>
            <a:ext cx="9345930" cy="460375"/>
          </a:xfrm>
          <a:prstGeom prst="rect">
            <a:avLst/>
          </a:prstGeom>
          <a:noFill/>
        </p:spPr>
        <p:txBody>
          <a:bodyPr wrap="none" rtlCol="0" anchor="t">
            <a:spAutoFit/>
          </a:bodyPr>
          <a:lstStyle/>
          <a:p>
            <a:pPr algn="l"/>
            <a:r>
              <a:rPr lang="zh-CN" altLang="en-US" sz="24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民族素质指国内各民族全体成员个体和群体的素质，</a:t>
            </a:r>
            <a:r>
              <a:rPr lang="zh-CN" altLang="en-US" sz="24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亦</a:t>
            </a:r>
            <a:r>
              <a:rPr lang="zh-CN" altLang="en-US" sz="24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称国民素质。</a:t>
            </a:r>
            <a:endParaRPr lang="zh-CN" altLang="en-US" sz="2400" b="1" u="sng">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8" name="文本框 7"/>
          <p:cNvSpPr txBox="1"/>
          <p:nvPr/>
        </p:nvSpPr>
        <p:spPr>
          <a:xfrm>
            <a:off x="1102360" y="6061710"/>
            <a:ext cx="9444990" cy="521970"/>
          </a:xfrm>
          <a:prstGeom prst="rect">
            <a:avLst/>
          </a:prstGeom>
          <a:noFill/>
        </p:spPr>
        <p:txBody>
          <a:bodyPr wrap="none" rtlCol="0" anchor="t">
            <a:spAutoFit/>
          </a:bodyPr>
          <a:lstStyle/>
          <a:p>
            <a:pPr algn="l"/>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你刚答应我的事，转眼就改变主意了，难道你想反悔</a:t>
            </a:r>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不成</a:t>
            </a:r>
            <a:r>
              <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rPr>
              <a:t>？</a:t>
            </a:r>
            <a:endParaRPr lang="zh-CN" altLang="en-US" sz="2800" b="1" u="sng">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撒</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撒娇</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撒手</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撒欢儿</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撒泼</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撒气</a:t>
            </a:r>
            <a:endPar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82447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她小的时候很霸道，一不顺意，就躺在地上打滚撒泼。</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82447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他乒乓球打输了就耍脾气，把球踩瘪了撒气。</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露</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暴露</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揭露</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流露</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透露</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吐露</a:t>
            </a:r>
            <a:r>
              <a:rPr lang="en-US" alt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披露</a:t>
            </a:r>
            <a:endParaRPr lang="zh-CN" altLang="en-US"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824470" cy="95313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写下这个故事对我而言当然是一种揭露专制暴虐、披露几位女子苦难的方法。</a:t>
            </a:r>
            <a:endParaRPr lang="zh-CN" sz="28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824470" cy="95313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28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她能了解他每一个眼光中的深意、她感激他，关心他，但却没有机会把对他的感情吐露出来。</a:t>
            </a:r>
            <a:endParaRPr lang="zh-CN" altLang="en-US" sz="28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custDataLst>
              <p:tags r:id="rId1"/>
            </p:custDataLst>
          </p:nvPr>
        </p:nvPicPr>
        <p:blipFill rotWithShape="1">
          <a:blip r:embed="rId2"/>
          <a:srcRect/>
          <a:stretch>
            <a:fillRect/>
          </a:stretch>
        </p:blipFill>
        <p:spPr>
          <a:xfrm>
            <a:off x="1022985" y="1070610"/>
            <a:ext cx="9963150" cy="570484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老师"/>
          <p:cNvPicPr>
            <a:picLocks noChangeAspect="1"/>
          </p:cNvPicPr>
          <p:nvPr/>
        </p:nvPicPr>
        <p:blipFill>
          <a:blip r:embed="rId3"/>
          <a:stretch>
            <a:fillRect/>
          </a:stretch>
        </p:blipFill>
        <p:spPr>
          <a:xfrm>
            <a:off x="9544685" y="2310130"/>
            <a:ext cx="4969510" cy="483870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模仿例子，写出更多的词语</a:t>
            </a:r>
            <a:endPar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sp>
        <p:nvSpPr>
          <p:cNvPr id="9" name="文本框 8"/>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1745615" y="2638425"/>
            <a:ext cx="7559040" cy="3046095"/>
          </a:xfrm>
          <a:prstGeom prst="rect">
            <a:avLst/>
          </a:prstGeom>
          <a:noFill/>
        </p:spPr>
        <p:txBody>
          <a:bodyPr wrap="square" rtlCol="0" anchor="t">
            <a:spAutoFit/>
          </a:bodyPr>
          <a:lstStyle/>
          <a:p>
            <a:pPr algn="l" fontAlgn="auto">
              <a:lnSpc>
                <a:spcPct val="100000"/>
              </a:lnSpc>
            </a:pP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例：妄</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想</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：梦想  理想  空想  想法</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答</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复</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荣</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幸</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撒</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谎</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边</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境</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16" name="图片 15" descr="1"/>
          <p:cNvPicPr>
            <a:picLocks noChangeAspect="1"/>
          </p:cNvPicPr>
          <p:nvPr/>
        </p:nvPicPr>
        <p:blipFill>
          <a:blip r:embed="rId5"/>
          <a:stretch>
            <a:fillRect/>
          </a:stretch>
        </p:blipFill>
        <p:spPr>
          <a:xfrm>
            <a:off x="10718800" y="0"/>
            <a:ext cx="1459230" cy="1459230"/>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9" name="组合 28"/>
          <p:cNvGrpSpPr/>
          <p:nvPr/>
        </p:nvGrpSpPr>
        <p:grpSpPr>
          <a:xfrm>
            <a:off x="746267" y="1308735"/>
            <a:ext cx="1795638" cy="2567940"/>
            <a:chOff x="3156" y="705"/>
            <a:chExt cx="3639" cy="5203"/>
          </a:xfrm>
        </p:grpSpPr>
        <p:pic>
          <p:nvPicPr>
            <p:cNvPr id="2" name="图片 1"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天文</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 name="组合 2"/>
          <p:cNvGrpSpPr/>
          <p:nvPr/>
        </p:nvGrpSpPr>
        <p:grpSpPr>
          <a:xfrm>
            <a:off x="3035935" y="1307465"/>
            <a:ext cx="1795145" cy="2567940"/>
            <a:chOff x="3157" y="705"/>
            <a:chExt cx="3638" cy="5203"/>
          </a:xfrm>
        </p:grpSpPr>
        <p:pic>
          <p:nvPicPr>
            <p:cNvPr id="11" name="图片 10" descr="扑克牌外层"/>
            <p:cNvPicPr>
              <a:picLocks noChangeAspect="1"/>
            </p:cNvPicPr>
            <p:nvPr/>
          </p:nvPicPr>
          <p:blipFill>
            <a:blip r:embed="rId1"/>
            <a:stretch>
              <a:fillRect/>
            </a:stretch>
          </p:blipFill>
          <p:spPr>
            <a:xfrm>
              <a:off x="3157" y="705"/>
              <a:ext cx="3638" cy="5203"/>
            </a:xfrm>
            <a:prstGeom prst="rect">
              <a:avLst/>
            </a:prstGeom>
          </p:spPr>
        </p:pic>
        <p:sp>
          <p:nvSpPr>
            <p:cNvPr id="12"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传记</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13" name="组合 12"/>
          <p:cNvGrpSpPr/>
          <p:nvPr/>
        </p:nvGrpSpPr>
        <p:grpSpPr>
          <a:xfrm>
            <a:off x="5159517" y="1307465"/>
            <a:ext cx="1795638" cy="2567940"/>
            <a:chOff x="3156" y="705"/>
            <a:chExt cx="3639" cy="5203"/>
          </a:xfrm>
        </p:grpSpPr>
        <p:pic>
          <p:nvPicPr>
            <p:cNvPr id="15" name="图片 14" descr="扑克牌外层"/>
            <p:cNvPicPr>
              <a:picLocks noChangeAspect="1"/>
            </p:cNvPicPr>
            <p:nvPr/>
          </p:nvPicPr>
          <p:blipFill>
            <a:blip r:embed="rId1"/>
            <a:stretch>
              <a:fillRect/>
            </a:stretch>
          </p:blipFill>
          <p:spPr>
            <a:xfrm>
              <a:off x="3157" y="705"/>
              <a:ext cx="3638" cy="5203"/>
            </a:xfrm>
            <a:prstGeom prst="rect">
              <a:avLst/>
            </a:prstGeom>
          </p:spPr>
        </p:pic>
        <p:sp>
          <p:nvSpPr>
            <p:cNvPr id="16"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散文</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17" name="组合 16"/>
          <p:cNvGrpSpPr/>
          <p:nvPr/>
        </p:nvGrpSpPr>
        <p:grpSpPr>
          <a:xfrm>
            <a:off x="7449185" y="1306195"/>
            <a:ext cx="1795145" cy="2567940"/>
            <a:chOff x="3157" y="705"/>
            <a:chExt cx="3638" cy="5203"/>
          </a:xfrm>
        </p:grpSpPr>
        <p:pic>
          <p:nvPicPr>
            <p:cNvPr id="18" name="图片 17" descr="扑克牌外层"/>
            <p:cNvPicPr>
              <a:picLocks noChangeAspect="1"/>
            </p:cNvPicPr>
            <p:nvPr/>
          </p:nvPicPr>
          <p:blipFill>
            <a:blip r:embed="rId1"/>
            <a:stretch>
              <a:fillRect/>
            </a:stretch>
          </p:blipFill>
          <p:spPr>
            <a:xfrm>
              <a:off x="3157" y="705"/>
              <a:ext cx="3638" cy="5203"/>
            </a:xfrm>
            <a:prstGeom prst="rect">
              <a:avLst/>
            </a:prstGeom>
          </p:spPr>
        </p:pic>
        <p:sp>
          <p:nvSpPr>
            <p:cNvPr id="19"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着迷</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20" name="组合 19"/>
          <p:cNvGrpSpPr/>
          <p:nvPr/>
        </p:nvGrpSpPr>
        <p:grpSpPr>
          <a:xfrm>
            <a:off x="9738360" y="1308735"/>
            <a:ext cx="1795145" cy="2567940"/>
            <a:chOff x="3157" y="705"/>
            <a:chExt cx="3638" cy="5203"/>
          </a:xfrm>
        </p:grpSpPr>
        <p:pic>
          <p:nvPicPr>
            <p:cNvPr id="21" name="图片 20" descr="扑克牌外层"/>
            <p:cNvPicPr>
              <a:picLocks noChangeAspect="1"/>
            </p:cNvPicPr>
            <p:nvPr/>
          </p:nvPicPr>
          <p:blipFill>
            <a:blip r:embed="rId1"/>
            <a:stretch>
              <a:fillRect/>
            </a:stretch>
          </p:blipFill>
          <p:spPr>
            <a:xfrm>
              <a:off x="3157" y="705"/>
              <a:ext cx="3638" cy="5203"/>
            </a:xfrm>
            <a:prstGeom prst="rect">
              <a:avLst/>
            </a:prstGeom>
          </p:spPr>
        </p:pic>
        <p:sp>
          <p:nvSpPr>
            <p:cNvPr id="22"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熏陶</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23" name="组合 22"/>
          <p:cNvGrpSpPr/>
          <p:nvPr/>
        </p:nvGrpSpPr>
        <p:grpSpPr>
          <a:xfrm>
            <a:off x="751347" y="4094480"/>
            <a:ext cx="1795638" cy="2567940"/>
            <a:chOff x="3156" y="705"/>
            <a:chExt cx="3639" cy="5203"/>
          </a:xfrm>
        </p:grpSpPr>
        <p:pic>
          <p:nvPicPr>
            <p:cNvPr id="26" name="图片 25" descr="扑克牌外层"/>
            <p:cNvPicPr>
              <a:picLocks noChangeAspect="1"/>
            </p:cNvPicPr>
            <p:nvPr/>
          </p:nvPicPr>
          <p:blipFill>
            <a:blip r:embed="rId1"/>
            <a:stretch>
              <a:fillRect/>
            </a:stretch>
          </p:blipFill>
          <p:spPr>
            <a:xfrm>
              <a:off x="3157" y="705"/>
              <a:ext cx="3638" cy="5203"/>
            </a:xfrm>
            <a:prstGeom prst="rect">
              <a:avLst/>
            </a:prstGeom>
          </p:spPr>
        </p:pic>
        <p:sp>
          <p:nvSpPr>
            <p:cNvPr id="27"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胸怀</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1" name="组合 30"/>
          <p:cNvGrpSpPr/>
          <p:nvPr/>
        </p:nvGrpSpPr>
        <p:grpSpPr>
          <a:xfrm>
            <a:off x="3041015" y="4093210"/>
            <a:ext cx="1795145" cy="2567940"/>
            <a:chOff x="3157" y="705"/>
            <a:chExt cx="3638" cy="5203"/>
          </a:xfrm>
        </p:grpSpPr>
        <p:pic>
          <p:nvPicPr>
            <p:cNvPr id="32" name="图片 31" descr="扑克牌外层"/>
            <p:cNvPicPr>
              <a:picLocks noChangeAspect="1"/>
            </p:cNvPicPr>
            <p:nvPr/>
          </p:nvPicPr>
          <p:blipFill>
            <a:blip r:embed="rId1"/>
            <a:stretch>
              <a:fillRect/>
            </a:stretch>
          </p:blipFill>
          <p:spPr>
            <a:xfrm>
              <a:off x="3157" y="705"/>
              <a:ext cx="3638" cy="5203"/>
            </a:xfrm>
            <a:prstGeom prst="rect">
              <a:avLst/>
            </a:prstGeom>
          </p:spPr>
        </p:pic>
        <p:sp>
          <p:nvSpPr>
            <p:cNvPr id="33"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历代</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4" name="组合 33"/>
          <p:cNvGrpSpPr/>
          <p:nvPr/>
        </p:nvGrpSpPr>
        <p:grpSpPr>
          <a:xfrm>
            <a:off x="5164597" y="4093210"/>
            <a:ext cx="1795638" cy="2567940"/>
            <a:chOff x="3156" y="705"/>
            <a:chExt cx="3639" cy="5203"/>
          </a:xfrm>
        </p:grpSpPr>
        <p:pic>
          <p:nvPicPr>
            <p:cNvPr id="35" name="图片 34" descr="扑克牌外层"/>
            <p:cNvPicPr>
              <a:picLocks noChangeAspect="1"/>
            </p:cNvPicPr>
            <p:nvPr/>
          </p:nvPicPr>
          <p:blipFill>
            <a:blip r:embed="rId1"/>
            <a:stretch>
              <a:fillRect/>
            </a:stretch>
          </p:blipFill>
          <p:spPr>
            <a:xfrm>
              <a:off x="3157" y="705"/>
              <a:ext cx="3638" cy="5203"/>
            </a:xfrm>
            <a:prstGeom prst="rect">
              <a:avLst/>
            </a:prstGeom>
          </p:spPr>
        </p:pic>
        <p:sp>
          <p:nvSpPr>
            <p:cNvPr id="36"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贫乏</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7" name="组合 36"/>
          <p:cNvGrpSpPr/>
          <p:nvPr/>
        </p:nvGrpSpPr>
        <p:grpSpPr>
          <a:xfrm>
            <a:off x="7454265" y="4091940"/>
            <a:ext cx="1795145" cy="2567940"/>
            <a:chOff x="3157" y="705"/>
            <a:chExt cx="3638" cy="5203"/>
          </a:xfrm>
        </p:grpSpPr>
        <p:pic>
          <p:nvPicPr>
            <p:cNvPr id="38" name="图片 37" descr="扑克牌外层"/>
            <p:cNvPicPr>
              <a:picLocks noChangeAspect="1"/>
            </p:cNvPicPr>
            <p:nvPr/>
          </p:nvPicPr>
          <p:blipFill>
            <a:blip r:embed="rId1"/>
            <a:stretch>
              <a:fillRect/>
            </a:stretch>
          </p:blipFill>
          <p:spPr>
            <a:xfrm>
              <a:off x="3157" y="705"/>
              <a:ext cx="3638" cy="5203"/>
            </a:xfrm>
            <a:prstGeom prst="rect">
              <a:avLst/>
            </a:prstGeom>
          </p:spPr>
        </p:pic>
        <p:sp>
          <p:nvSpPr>
            <p:cNvPr id="39"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艰难</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40" name="组合 39"/>
          <p:cNvGrpSpPr/>
          <p:nvPr/>
        </p:nvGrpSpPr>
        <p:grpSpPr>
          <a:xfrm>
            <a:off x="9743440" y="4094480"/>
            <a:ext cx="1795145" cy="2567940"/>
            <a:chOff x="3157" y="705"/>
            <a:chExt cx="3638" cy="5203"/>
          </a:xfrm>
        </p:grpSpPr>
        <p:pic>
          <p:nvPicPr>
            <p:cNvPr id="41" name="图片 40" descr="扑克牌外层"/>
            <p:cNvPicPr>
              <a:picLocks noChangeAspect="1"/>
            </p:cNvPicPr>
            <p:nvPr/>
          </p:nvPicPr>
          <p:blipFill>
            <a:blip r:embed="rId1"/>
            <a:stretch>
              <a:fillRect/>
            </a:stretch>
          </p:blipFill>
          <p:spPr>
            <a:xfrm>
              <a:off x="3157" y="705"/>
              <a:ext cx="3638" cy="5203"/>
            </a:xfrm>
            <a:prstGeom prst="rect">
              <a:avLst/>
            </a:prstGeom>
          </p:spPr>
        </p:pic>
        <p:sp>
          <p:nvSpPr>
            <p:cNvPr id="42"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美满</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底图" descr="C:\Users\Lenovo\Desktop\新建文件夹\完璧归赵.jpg完璧归赵"/>
          <p:cNvPicPr>
            <a:picLocks noChangeAspect="1"/>
          </p:cNvPicPr>
          <p:nvPr/>
        </p:nvPicPr>
        <p:blipFill rotWithShape="1">
          <a:blip r:embed="rId1"/>
          <a:srcRect/>
          <a:stretch>
            <a:fillRect/>
          </a:stretch>
        </p:blipFill>
        <p:spPr>
          <a:xfrm>
            <a:off x="-224790" y="0"/>
            <a:ext cx="12607925" cy="6858000"/>
          </a:xfrm>
          <a:prstGeom prst="rect">
            <a:avLst/>
          </a:prstGeom>
        </p:spPr>
      </p:pic>
      <p:pic>
        <p:nvPicPr>
          <p:cNvPr id="5" name="黑色透明遮罩" descr="黑色遮罩"/>
          <p:cNvPicPr>
            <a:picLocks noChangeAspect="1"/>
          </p:cNvPicPr>
          <p:nvPr/>
        </p:nvPicPr>
        <p:blipFill>
          <a:blip r:embed="rId2">
            <a:alphaModFix amt="45000"/>
          </a:blip>
          <a:stretch>
            <a:fillRect/>
          </a:stretch>
        </p:blipFill>
        <p:spPr>
          <a:xfrm>
            <a:off x="-189230" y="-94615"/>
            <a:ext cx="12686030" cy="7089775"/>
          </a:xfrm>
          <a:prstGeom prst="rect">
            <a:avLst/>
          </a:prstGeom>
        </p:spPr>
      </p:pic>
      <p:sp>
        <p:nvSpPr>
          <p:cNvPr id="34" name="PA-4-Point Star 33"/>
          <p:cNvSpPr/>
          <p:nvPr>
            <p:custDataLst>
              <p:tags r:id="rId3"/>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4"/>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5"/>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6"/>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7"/>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8"/>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9"/>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10"/>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1"/>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2"/>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3"/>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4"/>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5"/>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6"/>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7"/>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8"/>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9"/>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20"/>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1"/>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2"/>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3"/>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4"/>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5"/>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6"/>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7"/>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8"/>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9"/>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30"/>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1"/>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2"/>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3"/>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4"/>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5"/>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6"/>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7"/>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8"/>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9"/>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40"/>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1"/>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2"/>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3"/>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4"/>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5"/>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6"/>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7"/>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8"/>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9"/>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50"/>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1"/>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2"/>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3"/>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4"/>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5"/>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6"/>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7"/>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8"/>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9"/>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60"/>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1"/>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2"/>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3"/>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4"/>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5"/>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6"/>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7"/>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8"/>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9"/>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70"/>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1"/>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2"/>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3"/>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4"/>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5"/>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6"/>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7"/>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8"/>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9"/>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80"/>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1"/>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2"/>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3"/>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4"/>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5"/>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6"/>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7"/>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8"/>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9"/>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90"/>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1"/>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2"/>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3"/>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4"/>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5"/>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6"/>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7"/>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8"/>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9"/>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100"/>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1"/>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2"/>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3"/>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4"/>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5"/>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6"/>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7"/>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8"/>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9"/>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10"/>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1"/>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2"/>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3"/>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4"/>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5"/>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6"/>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7"/>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8"/>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第二十七课</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6  Lesson 27</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5"/>
                <a:ext cx="18916" cy="2952"/>
                <a:chOff x="3051" y="4475"/>
                <a:chExt cx="18916" cy="2952"/>
              </a:xfrm>
            </p:grpSpPr>
            <p:grpSp>
              <p:nvGrpSpPr>
                <p:cNvPr id="3" name="组合 2"/>
                <p:cNvGrpSpPr/>
                <p:nvPr/>
              </p:nvGrpSpPr>
              <p:grpSpPr>
                <a:xfrm>
                  <a:off x="4094" y="6525"/>
                  <a:ext cx="17202" cy="902"/>
                  <a:chOff x="6228" y="6525"/>
                  <a:chExt cx="17202" cy="902"/>
                </a:xfrm>
              </p:grpSpPr>
              <p:sp>
                <p:nvSpPr>
                  <p:cNvPr id="15" name="矩形 14"/>
                  <p:cNvSpPr/>
                  <p:nvPr/>
                </p:nvSpPr>
                <p:spPr>
                  <a:xfrm>
                    <a:off x="6228" y="6525"/>
                    <a:ext cx="3343"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27</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9572" y="6525"/>
                    <a:ext cx="13858"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Returning the jade intact to the State of Zhao</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5"/>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27</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完璧归赵</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3</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17646 L -0.000833333 -0.138641 " pathEditMode="relative" rAng="0" ptsTypes="">
                                      <p:cBhvr>
                                        <p:cTn id="824" dur="5000" fill="hold"/>
                                        <p:tgtEl>
                                          <p:spTgt spid="11"/>
                                        </p:tgtEl>
                                        <p:attrNameLst>
                                          <p:attrName>ppt_x</p:attrName>
                                          <p:attrName>ppt_y</p:attrName>
                                        </p:attrNameLst>
                                      </p:cBhvr>
                                      <p:rCtr x="0" y="-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热身</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99187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Warm up</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27643" y="2078990"/>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25065" y="740410"/>
            <a:ext cx="7294880" cy="111633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70"/>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在中国很多建筑中都可以看到右图这种浮雕，你看到后会想要知道浮雕在讲什么故事吗？</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pic>
        <p:nvPicPr>
          <p:cNvPr id="30" name="图片 29" descr="老师"/>
          <p:cNvPicPr>
            <a:picLocks noChangeAspect="1"/>
          </p:cNvPicPr>
          <p:nvPr/>
        </p:nvPicPr>
        <p:blipFill>
          <a:blip r:embed="rId2"/>
          <a:stretch>
            <a:fillRect/>
          </a:stretch>
        </p:blipFill>
        <p:spPr>
          <a:xfrm>
            <a:off x="8355965" y="3834765"/>
            <a:ext cx="1261110" cy="1217295"/>
          </a:xfrm>
          <a:prstGeom prst="rect">
            <a:avLst/>
          </a:prstGeom>
        </p:spPr>
      </p:pic>
      <p:pic>
        <p:nvPicPr>
          <p:cNvPr id="138" name="pasted-image.png" descr="C:\Users\Lenovo\Desktop\新建文件夹\浮雕.jpg浮雕"/>
          <p:cNvPicPr>
            <a:picLocks noChangeAspect="1"/>
          </p:cNvPicPr>
          <p:nvPr/>
        </p:nvPicPr>
        <p:blipFill>
          <a:blip r:embed="rId3"/>
          <a:srcRect/>
          <a:stretch>
            <a:fillRect/>
          </a:stretch>
        </p:blipFill>
        <p:spPr>
          <a:xfrm>
            <a:off x="3870960" y="2364105"/>
            <a:ext cx="4484370" cy="2500630"/>
          </a:xfrm>
          <a:prstGeom prst="rect">
            <a:avLst/>
          </a:prstGeom>
          <a:ln w="12700">
            <a:miter lim="400000"/>
            <a:headEnd/>
            <a:tailEnd/>
          </a:ln>
        </p:spPr>
      </p:pic>
      <p:pic>
        <p:nvPicPr>
          <p:cNvPr id="16" name="图片 15" descr="1"/>
          <p:cNvPicPr>
            <a:picLocks noChangeAspect="1"/>
          </p:cNvPicPr>
          <p:nvPr/>
        </p:nvPicPr>
        <p:blipFill>
          <a:blip r:embed="rId4"/>
          <a:stretch>
            <a:fillRect/>
          </a:stretch>
        </p:blipFill>
        <p:spPr>
          <a:xfrm>
            <a:off x="10718800" y="0"/>
            <a:ext cx="1459230" cy="1459230"/>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Users/huangkafi/Downloads/IMG_7585 (1).jpgIMG_7585 (1)"/>
          <p:cNvPicPr>
            <a:picLocks noChangeArrowheads="1"/>
          </p:cNvPicPr>
          <p:nvPr/>
        </p:nvPicPr>
        <p:blipFill>
          <a:blip r:embed="rId2"/>
          <a:srcRect/>
          <a:stretch>
            <a:fillRect/>
          </a:stretch>
        </p:blipFill>
        <p:spPr bwMode="auto">
          <a:xfrm>
            <a:off x="8267065" y="2235835"/>
            <a:ext cx="2415540" cy="23685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吼.jpg吼"/>
          <p:cNvPicPr>
            <a:picLocks noChangeArrowheads="1"/>
          </p:cNvPicPr>
          <p:nvPr/>
        </p:nvPicPr>
        <p:blipFill>
          <a:blip r:embed="rId3"/>
          <a:srcRect/>
          <a:stretch>
            <a:fillRect/>
          </a:stretch>
        </p:blipFill>
        <p:spPr bwMode="auto">
          <a:xfrm>
            <a:off x="8900795" y="469900"/>
            <a:ext cx="1099185" cy="96837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压迫.jpg压迫"/>
          <p:cNvPicPr>
            <a:picLocks noChangeArrowheads="1"/>
          </p:cNvPicPr>
          <p:nvPr/>
        </p:nvPicPr>
        <p:blipFill>
          <a:blip r:embed="rId4"/>
          <a:srcRect/>
          <a:stretch>
            <a:fillRect/>
          </a:stretch>
        </p:blipFill>
        <p:spPr bwMode="auto">
          <a:xfrm>
            <a:off x="8900795" y="5346065"/>
            <a:ext cx="1098550" cy="6934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6" name="Picture 8" descr="C:\Users\Lenovo\Desktop\新建文件夹\甲方乙方.jpg甲方乙方"/>
          <p:cNvPicPr>
            <a:picLocks noChangeArrowheads="1"/>
          </p:cNvPicPr>
          <p:nvPr/>
        </p:nvPicPr>
        <p:blipFill>
          <a:blip r:embed="rId5"/>
          <a:srcRect/>
          <a:stretch>
            <a:fillRect/>
          </a:stretch>
        </p:blipFill>
        <p:spPr bwMode="auto">
          <a:xfrm>
            <a:off x="9128691" y="7535212"/>
            <a:ext cx="642620" cy="40957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894"/>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lǐ zhí-qì zhuàng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理直气壮</a:t>
              </a:r>
              <a:endParaRPr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to be in the right </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a:p>
              <a:pPr algn="ctr" eaLnBrk="0" fontAlgn="auto" hangingPunct="0">
                <a:buNone/>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and self-confident</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166370" y="5401945"/>
            <a:ext cx="7539990" cy="720090"/>
            <a:chOff x="197" y="9126"/>
            <a:chExt cx="9636"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78" y="9282"/>
              <a:ext cx="9555" cy="822"/>
            </a:xfrm>
            <a:prstGeom prst="rect">
              <a:avLst/>
            </a:prstGeom>
            <a:noFill/>
          </p:spPr>
          <p:txBody>
            <a:bodyPr wrap="square" rtlCol="0" anchor="t">
              <a:spAutoFit/>
            </a:bodyPr>
            <a:lstStyle/>
            <a:p>
              <a:pPr lvl="0" algn="ctr" fontAlgn="auto">
                <a:defRPr sz="1800"/>
              </a:pPr>
              <a:r>
                <a:rPr altLang="zh-CN" sz="2800" b="1" dirty="0">
                  <a:solidFill>
                    <a:schemeClr val="bg1"/>
                  </a:solidFill>
                  <a:latin typeface="华文楷体" panose="02010600040101010101" charset="-122"/>
                  <a:ea typeface="华文楷体" panose="02010600040101010101" charset="-122"/>
                  <a:sym typeface="+mn-ea"/>
                </a:rPr>
                <a:t>他表面上是理直气壮的样子，其实心虚得很。</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压迫.jpg压迫"/>
          <p:cNvPicPr>
            <a:picLocks noChangeArrowheads="1"/>
          </p:cNvPicPr>
          <p:nvPr/>
        </p:nvPicPr>
        <p:blipFill>
          <a:blip r:embed="rId2"/>
          <a:srcRect/>
          <a:stretch>
            <a:fillRect/>
          </a:stretch>
        </p:blipFill>
        <p:spPr bwMode="auto">
          <a:xfrm>
            <a:off x="8246110" y="2644140"/>
            <a:ext cx="2472690" cy="15735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甲方乙方.jpg甲方乙方"/>
          <p:cNvPicPr>
            <a:picLocks noChangeArrowheads="1"/>
          </p:cNvPicPr>
          <p:nvPr/>
        </p:nvPicPr>
        <p:blipFill>
          <a:blip r:embed="rId3"/>
          <a:srcRect/>
          <a:stretch>
            <a:fillRect/>
          </a:stretch>
        </p:blipFill>
        <p:spPr bwMode="auto">
          <a:xfrm>
            <a:off x="8745220" y="5412423"/>
            <a:ext cx="1409700" cy="8991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Users/huangkafi/Downloads/IMG_7585 (1).jpgIMG_7585 (1)"/>
          <p:cNvPicPr>
            <a:picLocks noChangeArrowheads="1"/>
          </p:cNvPicPr>
          <p:nvPr/>
        </p:nvPicPr>
        <p:blipFill>
          <a:blip r:embed="rId4"/>
          <a:srcRect/>
          <a:stretch>
            <a:fillRect/>
          </a:stretch>
        </p:blipFill>
        <p:spPr bwMode="auto">
          <a:xfrm>
            <a:off x="8953183" y="447040"/>
            <a:ext cx="1133475" cy="11106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吼.jpg吼"/>
          <p:cNvPicPr>
            <a:picLocks noChangeArrowheads="1"/>
          </p:cNvPicPr>
          <p:nvPr/>
        </p:nvPicPr>
        <p:blipFill>
          <a:blip r:embed="rId5"/>
          <a:srcRect/>
          <a:stretch>
            <a:fillRect/>
          </a:stretch>
        </p:blipFill>
        <p:spPr bwMode="auto">
          <a:xfrm>
            <a:off x="8912225" y="-1308100"/>
            <a:ext cx="1075055" cy="9118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副.jpg副"/>
          <p:cNvPicPr>
            <a:picLocks noChangeArrowheads="1"/>
          </p:cNvPicPr>
          <p:nvPr/>
        </p:nvPicPr>
        <p:blipFill>
          <a:blip r:embed="rId6"/>
          <a:srcRect/>
          <a:stretch>
            <a:fillRect/>
          </a:stretch>
        </p:blipFill>
        <p:spPr bwMode="auto">
          <a:xfrm>
            <a:off x="8899456" y="7344078"/>
            <a:ext cx="1101090" cy="7918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yā pò</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压迫</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v. to oppress, to repress</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6770370" cy="720090"/>
            <a:chOff x="197" y="9126"/>
            <a:chExt cx="8624" cy="1134"/>
          </a:xfrm>
        </p:grpSpPr>
        <p:sp>
          <p:nvSpPr>
            <p:cNvPr id="11" name="圆角矩形 10"/>
            <p:cNvSpPr/>
            <p:nvPr/>
          </p:nvSpPr>
          <p:spPr>
            <a:xfrm>
              <a:off x="197" y="9126"/>
              <a:ext cx="862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57" y="9282"/>
              <a:ext cx="769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他总爱以自己的权力去压迫别人。</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甲方乙方.jpg甲方乙方"/>
          <p:cNvPicPr>
            <a:picLocks noChangeArrowheads="1"/>
          </p:cNvPicPr>
          <p:nvPr/>
        </p:nvPicPr>
        <p:blipFill>
          <a:blip r:embed="rId2"/>
          <a:srcRect/>
          <a:stretch>
            <a:fillRect/>
          </a:stretch>
        </p:blipFill>
        <p:spPr bwMode="auto">
          <a:xfrm>
            <a:off x="8166100" y="2502535"/>
            <a:ext cx="2552700" cy="16281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副.jpg副"/>
          <p:cNvPicPr>
            <a:picLocks noChangeArrowheads="1"/>
          </p:cNvPicPr>
          <p:nvPr/>
        </p:nvPicPr>
        <p:blipFill>
          <a:blip r:embed="rId3"/>
          <a:srcRect b="7942"/>
          <a:stretch>
            <a:fillRect/>
          </a:stretch>
        </p:blipFill>
        <p:spPr bwMode="auto">
          <a:xfrm>
            <a:off x="8830310" y="5297805"/>
            <a:ext cx="1334135" cy="9734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压迫.jpg压迫"/>
          <p:cNvPicPr>
            <a:picLocks noChangeArrowheads="1"/>
          </p:cNvPicPr>
          <p:nvPr/>
        </p:nvPicPr>
        <p:blipFill>
          <a:blip r:embed="rId4"/>
          <a:srcRect/>
          <a:stretch>
            <a:fillRect/>
          </a:stretch>
        </p:blipFill>
        <p:spPr bwMode="auto">
          <a:xfrm>
            <a:off x="8830310" y="604838"/>
            <a:ext cx="1334135" cy="8420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Users/huangkafi/Downloads/IMG_7585 (1).jpgIMG_7585 (1)"/>
          <p:cNvPicPr>
            <a:picLocks noChangeArrowheads="1"/>
          </p:cNvPicPr>
          <p:nvPr/>
        </p:nvPicPr>
        <p:blipFill>
          <a:blip r:embed="rId5"/>
          <a:srcRect/>
          <a:stretch>
            <a:fillRect/>
          </a:stretch>
        </p:blipFill>
        <p:spPr bwMode="auto">
          <a:xfrm>
            <a:off x="8947398" y="-1392757"/>
            <a:ext cx="1005205" cy="9848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姿态.jpg姿态"/>
          <p:cNvPicPr>
            <a:picLocks noChangeArrowheads="1"/>
          </p:cNvPicPr>
          <p:nvPr/>
        </p:nvPicPr>
        <p:blipFill>
          <a:blip r:embed="rId6"/>
          <a:srcRect/>
          <a:stretch>
            <a:fillRect/>
          </a:stretch>
        </p:blipFill>
        <p:spPr bwMode="auto">
          <a:xfrm>
            <a:off x="8985568" y="7453630"/>
            <a:ext cx="928370" cy="6203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kǒu tóu</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口头</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adj. oral, verbal</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628765" cy="720090"/>
            <a:chOff x="196" y="9126"/>
            <a:chExt cx="10037" cy="1134"/>
          </a:xfrm>
        </p:grpSpPr>
        <p:sp>
          <p:nvSpPr>
            <p:cNvPr id="11" name="圆角矩形 10"/>
            <p:cNvSpPr/>
            <p:nvPr/>
          </p:nvSpPr>
          <p:spPr>
            <a:xfrm>
              <a:off x="197" y="9126"/>
              <a:ext cx="997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03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甲方和乙方今天已经达成口头协议。</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副.jpg副"/>
          <p:cNvPicPr>
            <a:picLocks noChangeArrowheads="1"/>
          </p:cNvPicPr>
          <p:nvPr/>
        </p:nvPicPr>
        <p:blipFill>
          <a:blip r:embed="rId2"/>
          <a:srcRect b="7923"/>
          <a:stretch>
            <a:fillRect/>
          </a:stretch>
        </p:blipFill>
        <p:spPr bwMode="auto">
          <a:xfrm>
            <a:off x="8202930" y="2458085"/>
            <a:ext cx="2673985" cy="19450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姿态.jpg姿态"/>
          <p:cNvPicPr>
            <a:picLocks noChangeArrowheads="1"/>
          </p:cNvPicPr>
          <p:nvPr/>
        </p:nvPicPr>
        <p:blipFill>
          <a:blip r:embed="rId3"/>
          <a:srcRect/>
          <a:stretch>
            <a:fillRect/>
          </a:stretch>
        </p:blipFill>
        <p:spPr bwMode="auto">
          <a:xfrm>
            <a:off x="8776335" y="5406073"/>
            <a:ext cx="1347470" cy="8997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甲方乙方.jpg甲方乙方"/>
          <p:cNvPicPr>
            <a:picLocks noChangeArrowheads="1"/>
          </p:cNvPicPr>
          <p:nvPr/>
        </p:nvPicPr>
        <p:blipFill>
          <a:blip r:embed="rId4"/>
          <a:srcRect/>
          <a:stretch>
            <a:fillRect/>
          </a:stretch>
        </p:blipFill>
        <p:spPr bwMode="auto">
          <a:xfrm>
            <a:off x="8776335" y="651193"/>
            <a:ext cx="1346835" cy="8591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压迫.jpg压迫"/>
          <p:cNvPicPr>
            <a:picLocks noChangeArrowheads="1"/>
          </p:cNvPicPr>
          <p:nvPr/>
        </p:nvPicPr>
        <p:blipFill>
          <a:blip r:embed="rId5"/>
          <a:srcRect/>
          <a:stretch>
            <a:fillRect/>
          </a:stretch>
        </p:blipFill>
        <p:spPr bwMode="auto">
          <a:xfrm>
            <a:off x="8986520" y="-1054100"/>
            <a:ext cx="927100" cy="584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隔阂.jpg隔阂"/>
          <p:cNvPicPr>
            <a:picLocks noChangeArrowheads="1"/>
          </p:cNvPicPr>
          <p:nvPr/>
        </p:nvPicPr>
        <p:blipFill>
          <a:blip r:embed="rId6"/>
          <a:srcRect/>
          <a:stretch>
            <a:fillRect/>
          </a:stretch>
        </p:blipFill>
        <p:spPr bwMode="auto">
          <a:xfrm>
            <a:off x="9057005" y="7407910"/>
            <a:ext cx="855980" cy="5695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005" y="143002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894"/>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fù</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副</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m.	(used to indicate facial expression) air, look</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68159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不要看他一副理直气壮的样子，其实很心虚。</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姿态.jpg姿态"/>
          <p:cNvPicPr>
            <a:picLocks noChangeArrowheads="1"/>
          </p:cNvPicPr>
          <p:nvPr/>
        </p:nvPicPr>
        <p:blipFill>
          <a:blip r:embed="rId2"/>
          <a:srcRect/>
          <a:stretch>
            <a:fillRect/>
          </a:stretch>
        </p:blipFill>
        <p:spPr bwMode="auto">
          <a:xfrm>
            <a:off x="8021320" y="2527935"/>
            <a:ext cx="2697480" cy="16357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隔阂.jpg隔阂"/>
          <p:cNvPicPr>
            <a:picLocks noChangeArrowheads="1"/>
          </p:cNvPicPr>
          <p:nvPr/>
        </p:nvPicPr>
        <p:blipFill>
          <a:blip r:embed="rId3"/>
          <a:srcRect b="10087"/>
          <a:stretch>
            <a:fillRect/>
          </a:stretch>
        </p:blipFill>
        <p:spPr bwMode="auto">
          <a:xfrm>
            <a:off x="8830310" y="5371465"/>
            <a:ext cx="1418590" cy="9632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副.jpg副"/>
          <p:cNvPicPr>
            <a:picLocks noChangeArrowheads="1"/>
          </p:cNvPicPr>
          <p:nvPr/>
        </p:nvPicPr>
        <p:blipFill>
          <a:blip r:embed="rId4"/>
          <a:srcRect/>
          <a:stretch>
            <a:fillRect/>
          </a:stretch>
        </p:blipFill>
        <p:spPr bwMode="auto">
          <a:xfrm>
            <a:off x="8830558" y="544548"/>
            <a:ext cx="1238885" cy="8909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甲方乙方.jpg甲方乙方"/>
          <p:cNvPicPr>
            <a:picLocks noChangeArrowheads="1"/>
          </p:cNvPicPr>
          <p:nvPr/>
        </p:nvPicPr>
        <p:blipFill>
          <a:blip r:embed="rId5"/>
          <a:srcRect/>
          <a:stretch>
            <a:fillRect/>
          </a:stretch>
        </p:blipFill>
        <p:spPr bwMode="auto">
          <a:xfrm>
            <a:off x="9089955" y="-1042102"/>
            <a:ext cx="718820" cy="4584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争端.jpg争端"/>
          <p:cNvPicPr>
            <a:picLocks noChangeArrowheads="1"/>
          </p:cNvPicPr>
          <p:nvPr/>
        </p:nvPicPr>
        <p:blipFill>
          <a:blip r:embed="rId6"/>
          <a:srcRect/>
          <a:stretch>
            <a:fillRect/>
          </a:stretch>
        </p:blipFill>
        <p:spPr bwMode="auto">
          <a:xfrm>
            <a:off x="8900160" y="7456805"/>
            <a:ext cx="1099185" cy="8235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zī tài</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姿态</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attitude, posture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07072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商场的橱窗里摆放着姿态各异的模特。</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隔阂.jpg隔阂"/>
          <p:cNvPicPr>
            <a:picLocks noChangeArrowheads="1"/>
          </p:cNvPicPr>
          <p:nvPr/>
        </p:nvPicPr>
        <p:blipFill>
          <a:blip r:embed="rId2"/>
          <a:srcRect l="-1419" b="7538"/>
          <a:stretch>
            <a:fillRect/>
          </a:stretch>
        </p:blipFill>
        <p:spPr bwMode="auto">
          <a:xfrm>
            <a:off x="7898765" y="2284095"/>
            <a:ext cx="3041015" cy="20364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争端.jpg争端"/>
          <p:cNvPicPr>
            <a:picLocks noChangeArrowheads="1"/>
          </p:cNvPicPr>
          <p:nvPr/>
        </p:nvPicPr>
        <p:blipFill>
          <a:blip r:embed="rId3"/>
          <a:srcRect/>
          <a:stretch>
            <a:fillRect/>
          </a:stretch>
        </p:blipFill>
        <p:spPr bwMode="auto">
          <a:xfrm>
            <a:off x="8808720" y="5395595"/>
            <a:ext cx="1288415" cy="8705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姿态.jpg姿态"/>
          <p:cNvPicPr>
            <a:picLocks noChangeArrowheads="1"/>
          </p:cNvPicPr>
          <p:nvPr/>
        </p:nvPicPr>
        <p:blipFill>
          <a:blip r:embed="rId4"/>
          <a:srcRect/>
          <a:stretch>
            <a:fillRect/>
          </a:stretch>
        </p:blipFill>
        <p:spPr bwMode="auto">
          <a:xfrm>
            <a:off x="8802053" y="438785"/>
            <a:ext cx="1295400" cy="8655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副.jpg副"/>
          <p:cNvPicPr>
            <a:picLocks noChangeArrowheads="1"/>
          </p:cNvPicPr>
          <p:nvPr/>
        </p:nvPicPr>
        <p:blipFill>
          <a:blip r:embed="rId5"/>
          <a:srcRect/>
          <a:stretch>
            <a:fillRect/>
          </a:stretch>
        </p:blipFill>
        <p:spPr bwMode="auto">
          <a:xfrm>
            <a:off x="8899456" y="-1295922"/>
            <a:ext cx="1101090" cy="7918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Users/huangkafi/Downloads/IMG_7585 (1).jpgIMG_7585 (1)"/>
          <p:cNvPicPr>
            <a:picLocks noChangeArrowheads="1"/>
          </p:cNvPicPr>
          <p:nvPr/>
        </p:nvPicPr>
        <p:blipFill>
          <a:blip r:embed="rId6"/>
          <a:srcRect/>
          <a:stretch>
            <a:fillRect/>
          </a:stretch>
        </p:blipFill>
        <p:spPr bwMode="auto">
          <a:xfrm>
            <a:off x="8924856" y="7225333"/>
            <a:ext cx="1050290" cy="10293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33"/>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gé hé</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隔阂</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n.estrangement, </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misunderstanding</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7549515" cy="720090"/>
            <a:chOff x="196" y="9126"/>
            <a:chExt cx="10920" cy="1134"/>
          </a:xfrm>
        </p:grpSpPr>
        <p:sp>
          <p:nvSpPr>
            <p:cNvPr id="11" name="圆角矩形 10"/>
            <p:cNvSpPr/>
            <p:nvPr/>
          </p:nvSpPr>
          <p:spPr>
            <a:xfrm>
              <a:off x="197" y="9126"/>
              <a:ext cx="10919"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920"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他们俩好像有什么隔阂，见了面总是不说话。</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争端.jpg争端"/>
          <p:cNvPicPr>
            <a:picLocks noChangeArrowheads="1"/>
          </p:cNvPicPr>
          <p:nvPr/>
        </p:nvPicPr>
        <p:blipFill>
          <a:blip r:embed="rId2"/>
          <a:srcRect/>
          <a:stretch>
            <a:fillRect/>
          </a:stretch>
        </p:blipFill>
        <p:spPr bwMode="auto">
          <a:xfrm>
            <a:off x="8036560" y="2602230"/>
            <a:ext cx="2896870" cy="16833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Users/huangkafi/Downloads/IMG_7585 (1).jpgIMG_7585 (1)"/>
          <p:cNvPicPr>
            <a:picLocks noChangeArrowheads="1"/>
          </p:cNvPicPr>
          <p:nvPr/>
        </p:nvPicPr>
        <p:blipFill>
          <a:blip r:embed="rId3"/>
          <a:srcRect/>
          <a:stretch>
            <a:fillRect/>
          </a:stretch>
        </p:blipFill>
        <p:spPr bwMode="auto">
          <a:xfrm>
            <a:off x="8988108" y="5236845"/>
            <a:ext cx="1047750" cy="10274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隔阂.jpg隔阂"/>
          <p:cNvPicPr>
            <a:picLocks noChangeArrowheads="1"/>
          </p:cNvPicPr>
          <p:nvPr/>
        </p:nvPicPr>
        <p:blipFill>
          <a:blip r:embed="rId4"/>
          <a:srcRect l="-1319" r="1319" b="7865"/>
          <a:stretch>
            <a:fillRect/>
          </a:stretch>
        </p:blipFill>
        <p:spPr bwMode="auto">
          <a:xfrm>
            <a:off x="8489315" y="499110"/>
            <a:ext cx="1653540" cy="10756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姿态.jpg姿态"/>
          <p:cNvPicPr>
            <a:picLocks noChangeArrowheads="1"/>
          </p:cNvPicPr>
          <p:nvPr/>
        </p:nvPicPr>
        <p:blipFill>
          <a:blip r:embed="rId5"/>
          <a:srcRect/>
          <a:stretch>
            <a:fillRect/>
          </a:stretch>
        </p:blipFill>
        <p:spPr bwMode="auto">
          <a:xfrm>
            <a:off x="9014073" y="-1191327"/>
            <a:ext cx="870585" cy="5816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压迫.jpg压迫"/>
          <p:cNvPicPr>
            <a:picLocks noChangeArrowheads="1"/>
          </p:cNvPicPr>
          <p:nvPr/>
        </p:nvPicPr>
        <p:blipFill>
          <a:blip r:embed="rId6"/>
          <a:srcRect/>
          <a:stretch>
            <a:fillRect/>
          </a:stretch>
        </p:blipFill>
        <p:spPr bwMode="auto">
          <a:xfrm>
            <a:off x="8933815" y="7465695"/>
            <a:ext cx="974090" cy="61468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zhēng duān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争端</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dispute, conflict</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118350"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altLang="zh-CN" sz="2800" b="1" dirty="0">
                  <a:solidFill>
                    <a:schemeClr val="bg1"/>
                  </a:solidFill>
                  <a:latin typeface="华文楷体" panose="02010600040101010101" charset="-122"/>
                  <a:ea typeface="华文楷体" panose="02010600040101010101" charset="-122"/>
                  <a:sym typeface="+mn-ea"/>
                </a:rPr>
                <a:t>我国政府一向主张通过谈判解决国际争端。</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2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noProof="0" dirty="0">
                  <a:ln>
                    <a:noFill/>
                  </a:ln>
                  <a:effectLst/>
                  <a:uLnTx/>
                  <a:uFillTx/>
                  <a:latin typeface="华文细黑" panose="02010600040101010101" pitchFamily="2" charset="-122"/>
                  <a:ea typeface="华文细黑" panose="02010600040101010101" pitchFamily="2" charset="-122"/>
                  <a:sym typeface="+mn-ea"/>
                </a:rPr>
                <a:t>理直气壮</a:t>
              </a:r>
              <a:endParaRPr lang="zh-CN" altLang="en-US" sz="36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12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be in the right </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and self-confident</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460375"/>
          </a:xfrm>
          <a:prstGeom prst="rect">
            <a:avLst/>
          </a:prstGeom>
          <a:noFill/>
        </p:spPr>
        <p:txBody>
          <a:bodyPr wrap="square">
            <a:spAutoFit/>
          </a:bodyPr>
          <a:lstStyle/>
          <a:p>
            <a:pPr algn="ctr" eaLnBrk="1"/>
            <a:r>
              <a:rPr sz="2400" dirty="0">
                <a:solidFill>
                  <a:srgbClr val="2A2A2B"/>
                </a:solidFill>
                <a:latin typeface="华文细黑" panose="02010600040101010101" pitchFamily="2" charset="-122"/>
                <a:ea typeface="华文细黑" panose="02010600040101010101" pitchFamily="2" charset="-122"/>
                <a:sym typeface="+mn-ea"/>
              </a:rPr>
              <a:t>lǐ zhí-qì zhuàng</a:t>
            </a:r>
            <a:endParaRPr sz="24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口头</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 adj. oral, verbal</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kǒu tóu</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压迫</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 v. to oppress, </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repress</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yā pò</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761"/>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副</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dirty="0" err="1">
                  <a:solidFill>
                    <a:schemeClr val="bg1"/>
                  </a:solidFill>
                  <a:latin typeface="Times New Roman" panose="02020603050405020304"/>
                  <a:cs typeface="Times New Roman" panose="02020603050405020304"/>
                  <a:sym typeface="+mn-ea"/>
                </a:rPr>
                <a:t>m.(used to indicate facial expression) air, look</a:t>
              </a:r>
              <a:endParaRPr lang="en-US"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fù</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84245" y="3628390"/>
            <a:ext cx="2501900" cy="3194050"/>
            <a:chOff x="4556"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56" y="4133"/>
              <a:ext cx="3940"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姿态</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attitude, posture</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zī tài</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隔阂</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n.estrangement, </a:t>
              </a:r>
              <a:endParaRPr lang="en-US" sz="2000" dirty="0" err="1">
                <a:solidFill>
                  <a:schemeClr val="bg1"/>
                </a:solidFill>
                <a:latin typeface="Times New Roman" panose="02020603050405020304"/>
                <a:cs typeface="Times New Roman" panose="02020603050405020304"/>
                <a:sym typeface="+mn-ea"/>
              </a:endParaRPr>
            </a:p>
            <a:p>
              <a:pPr algn="ctr" fontAlgn="ctr"/>
              <a:r>
                <a:rPr lang="en-US" sz="2000" dirty="0" err="1">
                  <a:solidFill>
                    <a:schemeClr val="bg1"/>
                  </a:solidFill>
                  <a:latin typeface="Times New Roman" panose="02020603050405020304"/>
                  <a:cs typeface="Times New Roman" panose="02020603050405020304"/>
                  <a:sym typeface="+mn-ea"/>
                </a:rPr>
                <a:t>misunderstanding</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gé hé</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364617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争端</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dispute, conflict</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2500" y="4382135"/>
            <a:ext cx="2268855" cy="521970"/>
          </a:xfrm>
          <a:prstGeom prst="rect">
            <a:avLst/>
          </a:prstGeom>
          <a:noFill/>
        </p:spPr>
        <p:txBody>
          <a:bodyPr wrap="square">
            <a:spAutoFit/>
          </a:bodyPr>
          <a:lstStyle/>
          <a:p>
            <a:pPr algn="ctr" eaLnBrk="1"/>
            <a:r>
              <a:rPr sz="2800" dirty="0">
                <a:solidFill>
                  <a:srgbClr val="2A2A2B"/>
                </a:solidFill>
                <a:latin typeface="华文细黑" panose="02010600040101010101" pitchFamily="2" charset="-122"/>
                <a:ea typeface="华文细黑" panose="02010600040101010101" pitchFamily="2" charset="-122"/>
                <a:sym typeface="+mn-ea"/>
              </a:rPr>
              <a:t>zhēng duān</a:t>
            </a:r>
            <a:endParaRPr sz="28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热身</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99187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Warm up</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27008" y="2214880"/>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510979" y="740410"/>
            <a:ext cx="7208966" cy="1289163"/>
            <a:chOff x="3423" y="3426"/>
            <a:chExt cx="10153" cy="1253"/>
          </a:xfrm>
        </p:grpSpPr>
        <p:sp>
          <p:nvSpPr>
            <p:cNvPr id="9" name="圆角矩形 8"/>
            <p:cNvSpPr/>
            <p:nvPr/>
          </p:nvSpPr>
          <p:spPr>
            <a:xfrm>
              <a:off x="3424" y="3426"/>
              <a:ext cx="10152" cy="1253"/>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423" y="3514"/>
              <a:ext cx="10152" cy="1165"/>
            </a:xfrm>
            <a:prstGeom prst="rect">
              <a:avLst/>
            </a:prstGeom>
            <a:noFill/>
          </p:spPr>
          <p:txBody>
            <a:bodyPr wrap="square">
              <a:spAutoFit/>
            </a:bodyPr>
            <a:lstStyle/>
            <a:p>
              <a:pPr lvl="0" algn="l"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每个国家都有一些著名的外交家，请描述一下你心目中最喜爱的一位外交家，可以用自己的话来描述，也可以选择下列词语来描述。</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pic>
        <p:nvPicPr>
          <p:cNvPr id="30" name="图片 29" descr="老师"/>
          <p:cNvPicPr>
            <a:picLocks noChangeAspect="1"/>
          </p:cNvPicPr>
          <p:nvPr/>
        </p:nvPicPr>
        <p:blipFill>
          <a:blip r:embed="rId2"/>
          <a:stretch>
            <a:fillRect/>
          </a:stretch>
        </p:blipFill>
        <p:spPr>
          <a:xfrm>
            <a:off x="8355965" y="3834765"/>
            <a:ext cx="1261110" cy="1217295"/>
          </a:xfrm>
          <a:prstGeom prst="rect">
            <a:avLst/>
          </a:prstGeom>
        </p:spPr>
      </p:pic>
      <p:pic>
        <p:nvPicPr>
          <p:cNvPr id="138" name="pasted-image.png" descr="C:\Users\Lenovo\Desktop\新建文件夹\外交.jpg外交"/>
          <p:cNvPicPr>
            <a:picLocks noChangeAspect="1"/>
          </p:cNvPicPr>
          <p:nvPr/>
        </p:nvPicPr>
        <p:blipFill>
          <a:blip r:embed="rId3"/>
          <a:srcRect/>
          <a:stretch>
            <a:fillRect/>
          </a:stretch>
        </p:blipFill>
        <p:spPr>
          <a:xfrm>
            <a:off x="3870325" y="2500630"/>
            <a:ext cx="4485005" cy="2551430"/>
          </a:xfrm>
          <a:prstGeom prst="rect">
            <a:avLst/>
          </a:prstGeom>
          <a:ln w="12700">
            <a:miter lim="400000"/>
            <a:headEnd/>
            <a:tailEnd/>
          </a:ln>
        </p:spPr>
      </p:pic>
      <p:pic>
        <p:nvPicPr>
          <p:cNvPr id="16" name="图片 15" descr="1"/>
          <p:cNvPicPr>
            <a:picLocks noChangeAspect="1"/>
          </p:cNvPicPr>
          <p:nvPr/>
        </p:nvPicPr>
        <p:blipFill>
          <a:blip r:embed="rId4"/>
          <a:stretch>
            <a:fillRect/>
          </a:stretch>
        </p:blipFill>
        <p:spPr>
          <a:xfrm>
            <a:off x="10718800" y="0"/>
            <a:ext cx="1459230" cy="1459230"/>
          </a:xfrm>
          <a:prstGeom prst="rect">
            <a:avLst/>
          </a:prstGeom>
        </p:spPr>
      </p:pic>
      <p:sp>
        <p:nvSpPr>
          <p:cNvPr id="4" name="圆角矩形 3"/>
          <p:cNvSpPr/>
          <p:nvPr/>
        </p:nvSpPr>
        <p:spPr>
          <a:xfrm>
            <a:off x="55880" y="5800725"/>
            <a:ext cx="120948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圆角矩形 4"/>
          <p:cNvSpPr/>
          <p:nvPr/>
        </p:nvSpPr>
        <p:spPr>
          <a:xfrm>
            <a:off x="48260" y="5800725"/>
            <a:ext cx="120948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96" name="组合 95"/>
          <p:cNvGrpSpPr/>
          <p:nvPr/>
        </p:nvGrpSpPr>
        <p:grpSpPr>
          <a:xfrm>
            <a:off x="48260" y="580072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98" name="图片 97" descr="我卡通1压缩"/>
            <p:cNvPicPr>
              <a:picLocks noChangeAspect="1"/>
            </p:cNvPicPr>
            <p:nvPr/>
          </p:nvPicPr>
          <p:blipFill>
            <a:blip r:embed="rId5"/>
            <a:stretch>
              <a:fillRect/>
            </a:stretch>
          </p:blipFill>
          <p:spPr>
            <a:xfrm>
              <a:off x="584" y="3308"/>
              <a:ext cx="1338" cy="1338"/>
            </a:xfrm>
            <a:prstGeom prst="rect">
              <a:avLst/>
            </a:prstGeom>
          </p:spPr>
        </p:pic>
      </p:grpSp>
      <p:sp>
        <p:nvSpPr>
          <p:cNvPr id="6" name="文本框 7"/>
          <p:cNvSpPr txBox="1"/>
          <p:nvPr/>
        </p:nvSpPr>
        <p:spPr>
          <a:xfrm>
            <a:off x="1045210" y="5992495"/>
            <a:ext cx="11097895"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机智、勇敢、坚定、幽默、灵活、有感染力</a:t>
            </a:r>
            <a:r>
              <a:rPr lang="en-US" alt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endParaRPr lang="en-US" alt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0833 0 L 0.922292 9.25926e-05 " pathEditMode="relative" rAng="0" ptsTypes="">
                                      <p:cBhvr>
                                        <p:cTn id="6" dur="500" fill="hold"/>
                                        <p:tgtEl>
                                          <p:spTgt spid="96"/>
                                        </p:tgtEl>
                                        <p:attrNameLst>
                                          <p:attrName>ppt_x</p:attrName>
                                          <p:attrName>ppt_y</p:attrName>
                                        </p:attrNameLst>
                                      </p:cBhvr>
                                      <p:rCtr x="36100" y="10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subTnLst>
                                    <p:audio>
                                      <p:cMediaNode>
                                        <p:cTn display="1" masterRel="sameClick">
                                          <p:stCondLst>
                                            <p:cond evt="begin" delay="0">
                                              <p:tn val="7"/>
                                            </p:cond>
                                          </p:stCondLst>
                                          <p:endCondLst>
                                            <p:cond evt="onStopAudio" delay="0">
                                              <p:tgtEl>
                                                <p:sldTgt/>
                                              </p:tgtEl>
                                            </p:cond>
                                          </p:endCondLst>
                                        </p:cTn>
                                        <p:tgtEl>
                                          <p:sndTgt r:embed="rId6"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142875" y="0"/>
            <a:ext cx="12334875" cy="6858635"/>
          </a:xfrm>
          <a:prstGeom prst="rect">
            <a:avLst/>
          </a:prstGeom>
        </p:spPr>
      </p:pic>
      <p:sp>
        <p:nvSpPr>
          <p:cNvPr id="9" name="黑色遮罩"/>
          <p:cNvSpPr/>
          <p:nvPr/>
        </p:nvSpPr>
        <p:spPr>
          <a:xfrm>
            <a:off x="-142875" y="0"/>
            <a:ext cx="1233487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卡通人像" descr="D:\大敏\C盘东西\小红书\对外汉语战略搞钱计划\教学素材\图片素材\我压缩.png我压缩"/>
          <p:cNvPicPr>
            <a:picLocks noChangeAspect="1"/>
          </p:cNvPicPr>
          <p:nvPr/>
        </p:nvPicPr>
        <p:blipFill>
          <a:blip r:embed="rId2"/>
          <a:srcRect/>
          <a:stretch>
            <a:fillRect/>
          </a:stretch>
        </p:blipFill>
        <p:spPr>
          <a:xfrm>
            <a:off x="5116830" y="601869"/>
            <a:ext cx="1958340" cy="1958451"/>
          </a:xfrm>
          <a:custGeom>
            <a:avLst/>
            <a:gdLst>
              <a:gd name="connsiteX0" fmla="*/ 2019868 w 4039736"/>
              <a:gd name="connsiteY0" fmla="*/ 0 h 4039736"/>
              <a:gd name="connsiteX1" fmla="*/ 4039736 w 4039736"/>
              <a:gd name="connsiteY1" fmla="*/ 2019868 h 4039736"/>
              <a:gd name="connsiteX2" fmla="*/ 2019868 w 4039736"/>
              <a:gd name="connsiteY2" fmla="*/ 4039736 h 4039736"/>
              <a:gd name="connsiteX3" fmla="*/ 0 w 4039736"/>
              <a:gd name="connsiteY3" fmla="*/ 2019868 h 4039736"/>
              <a:gd name="connsiteX4" fmla="*/ 2019868 w 4039736"/>
              <a:gd name="connsiteY4" fmla="*/ 0 h 403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736" h="4039736">
                <a:moveTo>
                  <a:pt x="2019868" y="0"/>
                </a:moveTo>
                <a:cubicBezTo>
                  <a:pt x="3135410" y="0"/>
                  <a:pt x="4039736" y="904326"/>
                  <a:pt x="4039736" y="2019868"/>
                </a:cubicBezTo>
                <a:cubicBezTo>
                  <a:pt x="4039736" y="3135410"/>
                  <a:pt x="3135410" y="4039736"/>
                  <a:pt x="2019868" y="4039736"/>
                </a:cubicBezTo>
                <a:cubicBezTo>
                  <a:pt x="904326" y="4039736"/>
                  <a:pt x="0" y="3135410"/>
                  <a:pt x="0" y="2019868"/>
                </a:cubicBezTo>
                <a:cubicBezTo>
                  <a:pt x="0" y="904326"/>
                  <a:pt x="904326" y="0"/>
                  <a:pt x="2019868" y="0"/>
                </a:cubicBezTo>
                <a:close/>
              </a:path>
            </a:pathLst>
          </a:custGeom>
          <a:ln cap="rnd">
            <a:solidFill>
              <a:srgbClr val="E2AEAB"/>
            </a:solidFill>
          </a:ln>
          <a:effectLst>
            <a:glow rad="152400">
              <a:srgbClr val="FEADBB">
                <a:alpha val="40000"/>
              </a:srgbClr>
            </a:glow>
          </a:effectLst>
        </p:spPr>
      </p:pic>
      <p:sp>
        <p:nvSpPr>
          <p:cNvPr id="14" name="文本框 13"/>
          <p:cNvSpPr txBox="1"/>
          <p:nvPr/>
        </p:nvSpPr>
        <p:spPr>
          <a:xfrm>
            <a:off x="1027430" y="2948305"/>
            <a:ext cx="11164570" cy="2225040"/>
          </a:xfrm>
          <a:prstGeom prst="rect">
            <a:avLst/>
          </a:prstGeom>
          <a:noFill/>
        </p:spPr>
        <p:txBody>
          <a:bodyPr wrap="square" rtlCol="0" anchor="t">
            <a:spAutoFit/>
          </a:bodyPr>
          <a:lstStyle/>
          <a:p>
            <a:pPr indent="0" algn="l" fontAlgn="auto">
              <a:lnSpc>
                <a:spcPts val="4160"/>
              </a:lnSpc>
              <a:buFont typeface="Arial" panose="020B0604020202020204" pitchFamily="34" charset="0"/>
              <a:buNone/>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听课文，判断下列句子正误：</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“和氏璧”是战国后期赵国的宝物。</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因为秦国比赵国强大，所以赵王打算把和氏璧送给秦国。</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蔺相如说了一番话，让秦王放弃了和氏璧。</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endParaRPr>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pic>
        <p:nvPicPr>
          <p:cNvPr id="2" name="27-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861695" y="1070610"/>
            <a:ext cx="1874520" cy="1423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7"/>
                                        </p:tgtEl>
                                        <p:attrNameLst>
                                          <p:attrName>r</p:attrName>
                                        </p:attrNameLst>
                                      </p:cBhvr>
                                    </p:animRo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15" fill="hold" display="1">
                  <p:stCondLst>
                    <p:cond delay="indefinite"/>
                  </p:stCondLst>
                  <p:endCondLst>
                    <p:cond evt="onStopAudio" delay="0">
                      <p:tgtEl>
                        <p:sldTgt/>
                      </p:tgtEl>
                    </p:cond>
                  </p:endCondLst>
                </p:cTn>
                <p:tgtEl>
                  <p:spTgt spid="2"/>
                </p:tgtEl>
              </p:cMediaNode>
            </p:audi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additive="base">
                                        <p:cTn id="20" dur="310738"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245110" y="635"/>
            <a:ext cx="12437110" cy="6858000"/>
          </a:xfrm>
          <a:prstGeom prst="rect">
            <a:avLst/>
          </a:prstGeom>
        </p:spPr>
      </p:pic>
      <p:sp>
        <p:nvSpPr>
          <p:cNvPr id="9" name="黑色遮罩"/>
          <p:cNvSpPr/>
          <p:nvPr/>
        </p:nvSpPr>
        <p:spPr>
          <a:xfrm>
            <a:off x="-244475" y="0"/>
            <a:ext cx="1243647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165100" y="1208405"/>
            <a:ext cx="11882755" cy="2861310"/>
          </a:xfrm>
          <a:prstGeom prst="rect">
            <a:avLst/>
          </a:prstGeom>
          <a:noFill/>
        </p:spPr>
        <p:txBody>
          <a:bodyPr wrap="square" rtlCol="0" anchor="t">
            <a:spAutoFit/>
          </a:bodyPr>
          <a:lstStyle/>
          <a:p>
            <a:pPr algn="l" defTabSz="584200" hangingPunct="0">
              <a:lnSpc>
                <a:spcPct val="150000"/>
              </a:lnSpc>
              <a:spcBef>
                <a:spcPts val="0"/>
              </a:spcBef>
              <a:spcAft>
                <a:spcPts val="0"/>
              </a:spcAft>
              <a:buClrTx/>
              <a:buSzTx/>
              <a:buFontTx/>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dirty="0">
                <a:solidFill>
                  <a:schemeClr val="bg1"/>
                </a:solidFill>
                <a:sym typeface="+mn-ea"/>
              </a:rPr>
              <a:t>战国后期，秦国最强。秦王得知赵王得到一块叫“</a:t>
            </a:r>
            <a:r>
              <a:rPr dirty="0">
                <a:solidFill>
                  <a:srgbClr val="FF0000"/>
                </a:solidFill>
                <a:sym typeface="+mn-ea"/>
              </a:rPr>
              <a:t>和氏璧</a:t>
            </a:r>
            <a:r>
              <a:rPr dirty="0">
                <a:solidFill>
                  <a:schemeClr val="bg1"/>
                </a:solidFill>
                <a:sym typeface="+mn-ea"/>
              </a:rPr>
              <a:t>”的宝玉，</a:t>
            </a:r>
            <a:r>
              <a:rPr dirty="0">
                <a:solidFill>
                  <a:srgbClr val="FF0000"/>
                </a:solidFill>
                <a:sym typeface="+mn-ea"/>
              </a:rPr>
              <a:t>传话</a:t>
            </a:r>
            <a:r>
              <a:rPr dirty="0">
                <a:solidFill>
                  <a:schemeClr val="bg1"/>
                </a:solidFill>
                <a:sym typeface="+mn-ea"/>
              </a:rPr>
              <a:t>给赵王，说愿用十五座城换和氏璧。赵王</a:t>
            </a:r>
            <a:r>
              <a:rPr dirty="0">
                <a:solidFill>
                  <a:srgbClr val="FF0000"/>
                </a:solidFill>
                <a:sym typeface="+mn-ea"/>
              </a:rPr>
              <a:t>左右为难</a:t>
            </a:r>
            <a:r>
              <a:rPr dirty="0">
                <a:solidFill>
                  <a:schemeClr val="bg1"/>
                </a:solidFill>
                <a:sym typeface="+mn-ea"/>
              </a:rPr>
              <a:t>，不知</a:t>
            </a:r>
            <a:r>
              <a:rPr dirty="0">
                <a:solidFill>
                  <a:srgbClr val="FF0000"/>
                </a:solidFill>
                <a:sym typeface="+mn-ea"/>
              </a:rPr>
              <a:t>如何</a:t>
            </a:r>
            <a:r>
              <a:rPr dirty="0">
                <a:solidFill>
                  <a:schemeClr val="bg1"/>
                </a:solidFill>
                <a:sym typeface="+mn-ea"/>
              </a:rPr>
              <a:t>答复秦王：答应吧，怕上当受骗——</a:t>
            </a:r>
            <a:r>
              <a:rPr dirty="0" err="1">
                <a:solidFill>
                  <a:schemeClr val="bg1"/>
                </a:solidFill>
                <a:sym typeface="+mn-ea"/>
              </a:rPr>
              <a:t>给了和氏璧，拿不到城；不答应吧，又怕</a:t>
            </a:r>
            <a:r>
              <a:rPr dirty="0" err="1">
                <a:solidFill>
                  <a:srgbClr val="FF0000"/>
                </a:solidFill>
                <a:sym typeface="+mn-ea"/>
              </a:rPr>
              <a:t>得罪</a:t>
            </a:r>
            <a:r>
              <a:rPr dirty="0" err="1">
                <a:solidFill>
                  <a:schemeClr val="bg1"/>
                </a:solidFill>
                <a:sym typeface="+mn-ea"/>
              </a:rPr>
              <a:t>秦国。于是，赶忙</a:t>
            </a:r>
            <a:r>
              <a:rPr dirty="0" err="1">
                <a:solidFill>
                  <a:srgbClr val="FF0000"/>
                </a:solidFill>
                <a:sym typeface="+mn-ea"/>
              </a:rPr>
              <a:t>召集</a:t>
            </a:r>
            <a:r>
              <a:rPr dirty="0" err="1">
                <a:solidFill>
                  <a:schemeClr val="bg1"/>
                </a:solidFill>
                <a:sym typeface="+mn-ea"/>
              </a:rPr>
              <a:t>大臣商议对策</a:t>
            </a:r>
            <a:r>
              <a:rPr dirty="0">
                <a:solidFill>
                  <a:schemeClr val="bg1"/>
                </a:solidFill>
                <a:sym typeface="+mn-ea"/>
              </a:rPr>
              <a:t>。</a:t>
            </a:r>
            <a:endParaRPr dirty="0">
              <a:solidFill>
                <a:schemeClr val="bg1"/>
              </a:solidFill>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22400" y="5279390"/>
            <a:ext cx="9165590"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和氏璧、传话、左右为难、如何、得罪、召集</a:t>
            </a:r>
            <a:endParaRPr 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163195" y="-635"/>
            <a:ext cx="12355195" cy="6858635"/>
          </a:xfrm>
          <a:prstGeom prst="rect">
            <a:avLst/>
          </a:prstGeom>
        </p:spPr>
      </p:pic>
      <p:sp>
        <p:nvSpPr>
          <p:cNvPr id="9" name="黑色遮罩"/>
          <p:cNvSpPr/>
          <p:nvPr/>
        </p:nvSpPr>
        <p:spPr>
          <a:xfrm>
            <a:off x="-163195" y="0"/>
            <a:ext cx="1237297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165100" y="1208405"/>
            <a:ext cx="11897995" cy="3415030"/>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0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400" dirty="0">
                <a:solidFill>
                  <a:schemeClr val="bg1"/>
                </a:solidFill>
                <a:sym typeface="+mn-ea"/>
              </a:rPr>
              <a:t>大臣们也没有好办法。有人</a:t>
            </a:r>
            <a:r>
              <a:rPr lang="zh-CN" altLang="en-US" sz="2400" dirty="0">
                <a:solidFill>
                  <a:srgbClr val="FF0000"/>
                </a:solidFill>
                <a:sym typeface="+mn-ea"/>
              </a:rPr>
              <a:t>提议</a:t>
            </a:r>
            <a:r>
              <a:rPr lang="zh-CN" altLang="en-US" sz="2400" dirty="0">
                <a:solidFill>
                  <a:schemeClr val="bg1"/>
                </a:solidFill>
                <a:sym typeface="+mn-ea"/>
              </a:rPr>
              <a:t>，蔺相如见多识广，有勇有谋，可以听听他怎么说。赵王请来了蔺相如，并亲自向他</a:t>
            </a:r>
            <a:r>
              <a:rPr lang="zh-CN" altLang="en-US" sz="2400" dirty="0">
                <a:solidFill>
                  <a:srgbClr val="FF0000"/>
                </a:solidFill>
                <a:sym typeface="+mn-ea"/>
              </a:rPr>
              <a:t>请教</a:t>
            </a:r>
            <a:r>
              <a:rPr lang="zh-CN" altLang="en-US" sz="2400" dirty="0">
                <a:solidFill>
                  <a:schemeClr val="bg1"/>
                </a:solidFill>
                <a:sym typeface="+mn-ea"/>
              </a:rPr>
              <a:t>。蔺相如说：“秦强赵弱，凭实力，我们不答应不行；秦以十五座城换一块玉，也算</a:t>
            </a:r>
            <a:r>
              <a:rPr lang="zh-CN" altLang="en-US" sz="2400" dirty="0">
                <a:solidFill>
                  <a:srgbClr val="FF0000"/>
                </a:solidFill>
                <a:sym typeface="+mn-ea"/>
              </a:rPr>
              <a:t>慷慨</a:t>
            </a:r>
            <a:r>
              <a:rPr lang="zh-CN" altLang="en-US" sz="2400" dirty="0">
                <a:solidFill>
                  <a:schemeClr val="bg1"/>
                </a:solidFill>
                <a:sym typeface="+mn-ea"/>
              </a:rPr>
              <a:t>，并未</a:t>
            </a:r>
            <a:r>
              <a:rPr lang="zh-CN" altLang="en-US" sz="2400" dirty="0">
                <a:solidFill>
                  <a:srgbClr val="FF0000"/>
                </a:solidFill>
                <a:sym typeface="+mn-ea"/>
              </a:rPr>
              <a:t>亏待</a:t>
            </a:r>
            <a:r>
              <a:rPr lang="zh-CN" altLang="en-US" sz="2400" dirty="0">
                <a:solidFill>
                  <a:schemeClr val="bg1"/>
                </a:solidFill>
                <a:sym typeface="+mn-ea"/>
              </a:rPr>
              <a:t>赵国，若不答应，过错在赵；若将和氏璧送去，秦不交出城来，那么错就在秦了，因此，我们只有送和氏璧。”赵王说：“那就请先生即刻动身前去</a:t>
            </a:r>
            <a:r>
              <a:rPr lang="zh-CN" altLang="en-US" sz="2400" dirty="0">
                <a:solidFill>
                  <a:srgbClr val="FF0000"/>
                </a:solidFill>
                <a:sym typeface="+mn-ea"/>
              </a:rPr>
              <a:t>磋商</a:t>
            </a:r>
            <a:r>
              <a:rPr lang="zh-CN" altLang="en-US" sz="2400" dirty="0">
                <a:solidFill>
                  <a:schemeClr val="bg1"/>
                </a:solidFill>
                <a:sym typeface="+mn-ea"/>
              </a:rPr>
              <a:t>。”蔺相如说：“大王派我去，是我的荣幸。此去秦国，秦若是交了城，我便把璧留下；不交城，我一定</a:t>
            </a:r>
            <a:r>
              <a:rPr lang="zh-CN" altLang="en-US" sz="2400" dirty="0">
                <a:solidFill>
                  <a:srgbClr val="FF0000"/>
                </a:solidFill>
                <a:sym typeface="+mn-ea"/>
              </a:rPr>
              <a:t>完璧归赵</a:t>
            </a:r>
            <a:r>
              <a:rPr lang="zh-CN" altLang="en-US" sz="2400" dirty="0">
                <a:solidFill>
                  <a:schemeClr val="bg1"/>
                </a:solidFill>
                <a:sym typeface="+mn-ea"/>
              </a:rPr>
              <a:t>。”</a:t>
            </a:r>
            <a:endParaRPr lang="zh-CN" altLang="en-US" sz="2400" dirty="0">
              <a:solidFill>
                <a:schemeClr val="bg1"/>
              </a:solidFill>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16685" y="5279390"/>
            <a:ext cx="917130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提议、请教、慷慨、亏待、磋商、完璧归赵</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0" y="0"/>
            <a:ext cx="12188190" cy="6858635"/>
          </a:xfrm>
          <a:prstGeom prst="rect">
            <a:avLst/>
          </a:prstGeom>
        </p:spPr>
      </p:pic>
      <p:sp>
        <p:nvSpPr>
          <p:cNvPr id="9" name="黑色遮罩"/>
          <p:cNvSpPr/>
          <p:nvPr/>
        </p:nvSpPr>
        <p:spPr>
          <a:xfrm>
            <a:off x="-635" y="0"/>
            <a:ext cx="1218882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3876675"/>
          </a:xfrm>
          <a:prstGeom prst="rect">
            <a:avLst/>
          </a:prstGeom>
          <a:noFill/>
        </p:spPr>
        <p:txBody>
          <a:bodyPr wrap="square" rtlCol="0" anchor="t">
            <a:spAutoFit/>
          </a:bodyPr>
          <a:lstStyle/>
          <a:p>
            <a:pPr eaLnBrk="1">
              <a:lnSpc>
                <a:spcPct val="150000"/>
              </a:lnSpc>
            </a:pP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蔺相如带着和氏璧到了秦国，</a:t>
            </a:r>
            <a:r>
              <a:rPr lang="en-US" altLang="zh-CN" sz="24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转达</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了赵王的问候，把玉献给了秦王。秦王对着和氏璧左看右看，</a:t>
            </a:r>
            <a:r>
              <a:rPr lang="en-US" altLang="zh-CN" sz="24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爱不释手</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。蔺相如等了半天不见秦王提换城之事，心想果然是个</a:t>
            </a:r>
            <a:r>
              <a:rPr lang="en-US" altLang="zh-CN" sz="24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圈套</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，可璧在秦王手里，怎么把璧拿回来呢？左思右想之后，他对秦王说：“这璧有点儿小毛病，请大王把璧归还于我，我指给大王看。”秦王把璧递给蔺相如。蔺相如</a:t>
            </a:r>
            <a:r>
              <a:rPr lang="en-US" altLang="zh-CN" sz="24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从容</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地站在殿中央，手抱和氏璧说：“大王派人到赵国，说用十五座城换赵国的璧。赵王派我将璧送来。可大王您好像并没有</a:t>
            </a:r>
            <a:r>
              <a:rPr lang="en-US" altLang="zh-CN" sz="24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兑现</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的诚意。如今璧在我手里，想不交城拿走璧，那是</a:t>
            </a:r>
            <a:r>
              <a:rPr lang="en-US" altLang="zh-CN" sz="24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妄想</a:t>
            </a:r>
            <a:r>
              <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t>
            </a:r>
            <a:endParaRPr lang="en-US" altLang="zh-CN" sz="24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eaLnBrk="1">
              <a:lnSpc>
                <a:spcPct val="150000"/>
              </a:lnSpc>
            </a:pP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16050" y="5279390"/>
            <a:ext cx="968565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转达、爱不释手、圈套、从容、兑现、</a:t>
            </a: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 </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妄想</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0179687 0 L 0.867969 0.000833333 " pathEditMode="relative" rAng="0" ptsTypes="">
                                      <p:cBhvr>
                                        <p:cTn id="15" dur="500" fill="hold"/>
                                        <p:tgtEl>
                                          <p:spTgt spid="23"/>
                                        </p:tgtEl>
                                        <p:attrNameLst>
                                          <p:attrName>ppt_x</p:attrName>
                                          <p:attrName>ppt_y</p:attrName>
                                        </p:attrNameLst>
                                      </p:cBhvr>
                                      <p:rCtr x="44000" y="-100"/>
                                    </p:animMotion>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par>
                                <p:cTn id="19" presetID="22" presetClass="entr" presetSubtype="8" fill="hold"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wipe(left)">
                                      <p:cBhvr>
                                        <p:cTn id="21" dur="500"/>
                                        <p:tgtEl>
                                          <p:spTgt spid="28">
                                            <p:txEl>
                                              <p:pRg st="0" end="0"/>
                                            </p:txEl>
                                          </p:spTgt>
                                        </p:tgtEl>
                                      </p:cBhvr>
                                    </p:animEffect>
                                  </p:childTnLst>
                                </p:cTn>
                              </p:par>
                              <p:par>
                                <p:cTn id="22" presetID="22" presetClass="entr" presetSubtype="8" fill="hold" nodeType="withEffect">
                                  <p:stCondLst>
                                    <p:cond delay="200"/>
                                  </p:stCondLst>
                                  <p:childTnLst>
                                    <p:set>
                                      <p:cBhvr>
                                        <p:cTn id="23" dur="1" fill="hold">
                                          <p:stCondLst>
                                            <p:cond delay="0"/>
                                          </p:stCondLst>
                                        </p:cTn>
                                        <p:tgtEl>
                                          <p:spTgt spid="28">
                                            <p:txEl>
                                              <p:pRg st="1" end="1"/>
                                            </p:txEl>
                                          </p:spTgt>
                                        </p:tgtEl>
                                        <p:attrNameLst>
                                          <p:attrName>style.visibility</p:attrName>
                                        </p:attrNameLst>
                                      </p:cBhvr>
                                      <p:to>
                                        <p:strVal val="visible"/>
                                      </p:to>
                                    </p:set>
                                    <p:animEffect transition="in" filter="wipe(left)">
                                      <p:cBhvr>
                                        <p:cTn id="24"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635" y="0"/>
            <a:ext cx="12192635"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80645" y="897890"/>
            <a:ext cx="12056110" cy="4061460"/>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32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800" dirty="0">
                <a:solidFill>
                  <a:schemeClr val="bg1"/>
                </a:solidFill>
                <a:sym typeface="+mn-ea"/>
              </a:rPr>
              <a:t>蔺相如</a:t>
            </a:r>
            <a:r>
              <a:rPr lang="en-US" altLang="zh-CN" sz="2800" dirty="0">
                <a:solidFill>
                  <a:srgbClr val="FF0000"/>
                </a:solidFill>
                <a:sym typeface="+mn-ea"/>
              </a:rPr>
              <a:t>发誓</a:t>
            </a:r>
            <a:r>
              <a:rPr lang="en-US" altLang="zh-CN" sz="2800" dirty="0">
                <a:solidFill>
                  <a:schemeClr val="bg1"/>
                </a:solidFill>
                <a:sym typeface="+mn-ea"/>
              </a:rPr>
              <a:t>，如若逼他，就将自己的头和璧一起撞碎在柱子上，秦王看到的将是他的尸体和破碎的玉。秦王连忙说：“别误会，我怎么会</a:t>
            </a:r>
            <a:r>
              <a:rPr lang="en-US" altLang="zh-CN" sz="2800" dirty="0">
                <a:solidFill>
                  <a:srgbClr val="FF0000"/>
                </a:solidFill>
                <a:sym typeface="+mn-ea"/>
              </a:rPr>
              <a:t>撒谎</a:t>
            </a:r>
            <a:r>
              <a:rPr lang="en-US" altLang="zh-CN" sz="2800" dirty="0">
                <a:solidFill>
                  <a:schemeClr val="bg1"/>
                </a:solidFill>
                <a:sym typeface="+mn-ea"/>
              </a:rPr>
              <a:t>呢？”忙命大臣拿出地图，把十五座城指给蔺相如看。蔺相如还是不敢相信秦王，说：“赵王送璧之前，举行了</a:t>
            </a:r>
            <a:r>
              <a:rPr lang="en-US" altLang="zh-CN" sz="2800" dirty="0">
                <a:solidFill>
                  <a:srgbClr val="FF0000"/>
                </a:solidFill>
                <a:sym typeface="+mn-ea"/>
              </a:rPr>
              <a:t>隆重</a:t>
            </a:r>
            <a:r>
              <a:rPr lang="en-US" altLang="zh-CN" sz="2800" dirty="0">
                <a:solidFill>
                  <a:schemeClr val="bg1"/>
                </a:solidFill>
                <a:sym typeface="+mn-ea"/>
              </a:rPr>
              <a:t>的</a:t>
            </a:r>
            <a:r>
              <a:rPr lang="en-US" altLang="zh-CN" sz="2800" dirty="0">
                <a:solidFill>
                  <a:srgbClr val="FF0000"/>
                </a:solidFill>
                <a:sym typeface="+mn-ea"/>
              </a:rPr>
              <a:t>仪式</a:t>
            </a:r>
            <a:r>
              <a:rPr lang="en-US" altLang="zh-CN" sz="2800" dirty="0">
                <a:solidFill>
                  <a:schemeClr val="bg1"/>
                </a:solidFill>
                <a:sym typeface="+mn-ea"/>
              </a:rPr>
              <a:t>：沐浴更衣，戒掉荤腥，只吃素食，以示</a:t>
            </a:r>
            <a:r>
              <a:rPr lang="en-US" altLang="zh-CN" sz="2800" dirty="0">
                <a:solidFill>
                  <a:srgbClr val="FF0000"/>
                </a:solidFill>
                <a:sym typeface="+mn-ea"/>
              </a:rPr>
              <a:t>庄严</a:t>
            </a:r>
            <a:r>
              <a:rPr lang="en-US" altLang="zh-CN" sz="2800" dirty="0">
                <a:solidFill>
                  <a:schemeClr val="bg1"/>
                </a:solidFill>
                <a:sym typeface="+mn-ea"/>
              </a:rPr>
              <a:t>。我并非</a:t>
            </a:r>
            <a:r>
              <a:rPr lang="en-US" altLang="zh-CN" sz="2800" dirty="0">
                <a:solidFill>
                  <a:srgbClr val="FF0000"/>
                </a:solidFill>
                <a:sym typeface="+mn-ea"/>
              </a:rPr>
              <a:t>无理取闹</a:t>
            </a:r>
            <a:r>
              <a:rPr lang="en-US" altLang="zh-CN" sz="2800" dirty="0">
                <a:solidFill>
                  <a:schemeClr val="bg1"/>
                </a:solidFill>
                <a:sym typeface="+mn-ea"/>
              </a:rPr>
              <a:t>，也不是冒犯大王。大王如真心换璧，亦请举行同样的仪式，我才敢把璧献给您。”</a:t>
            </a:r>
            <a:r>
              <a:rPr lang="en-US" altLang="zh-CN" sz="2000" dirty="0">
                <a:solidFill>
                  <a:schemeClr val="bg1"/>
                </a:solidFill>
                <a:sym typeface="+mn-ea"/>
              </a:rPr>
              <a:t>    </a:t>
            </a:r>
            <a:endParaRPr lang="en-US" altLang="zh-CN" sz="2000" dirty="0">
              <a:solidFill>
                <a:schemeClr val="bg1"/>
              </a:solidFill>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 name="文本框 7"/>
          <p:cNvSpPr txBox="1"/>
          <p:nvPr/>
        </p:nvSpPr>
        <p:spPr>
          <a:xfrm>
            <a:off x="1423035" y="5279390"/>
            <a:ext cx="1000315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发誓、撒谎、隆重、仪式、庄严、无理取闹</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500"/>
                                        <p:tgtEl>
                                          <p:spTgt spid="2">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wipe(left)">
                                      <p:cBhvr>
                                        <p:cTn id="2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635" y="0"/>
            <a:ext cx="12192635" cy="6858635"/>
          </a:xfrm>
          <a:prstGeom prst="rect">
            <a:avLst/>
          </a:prstGeom>
        </p:spPr>
      </p:pic>
      <p:sp>
        <p:nvSpPr>
          <p:cNvPr id="9" name="黑色遮罩"/>
          <p:cNvSpPr/>
          <p:nvPr/>
        </p:nvSpPr>
        <p:spPr>
          <a:xfrm>
            <a:off x="0" y="0"/>
            <a:ext cx="122047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3415030"/>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秦王想，璧都到了我这儿，我还怕他跑了不成？就说：“好，就依你。”蔺相如回到住处，立刻派人</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打扮</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成商人的模样，偷偷越过</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边境</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，把璧送回了赵国，并</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嘱咐</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身边的人，不可</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泄露</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秘密。五天后，秦王</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率领</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众臣，准备接收和氏璧。蔺相如镇静地对秦王说：“秦国仗着国力</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雄厚</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，一贯</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霸道</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，不讲信用，</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声誉</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不好，事情我就不一一</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列举</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了，今天，我怕大王您不</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履行</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承诺，已经把璧送回了赵国。”秦王听后大怒，说：“我堂堂秦王，还会骗你不成？你这不是</a:t>
            </a:r>
            <a:r>
              <a:rPr lang="en-US" altLang="zh-CN"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歪曲</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我的意思吗？”</a:t>
            </a:r>
            <a:endPar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 name="文本框 7"/>
          <p:cNvSpPr txBox="1"/>
          <p:nvPr/>
        </p:nvSpPr>
        <p:spPr>
          <a:xfrm>
            <a:off x="1423035" y="5279390"/>
            <a:ext cx="958405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请用重点词语复述故事：打扮、边境、嘱咐、泄露、率领、雄厚、霸道、列举、履行、歪曲</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完璧归赵.jpg完璧归赵"/>
          <p:cNvPicPr>
            <a:picLocks noChangeAspect="1"/>
          </p:cNvPicPr>
          <p:nvPr/>
        </p:nvPicPr>
        <p:blipFill>
          <a:blip r:embed="rId1"/>
          <a:srcRect/>
          <a:stretch>
            <a:fillRect/>
          </a:stretch>
        </p:blipFill>
        <p:spPr>
          <a:xfrm>
            <a:off x="0" y="0"/>
            <a:ext cx="12192000" cy="6858000"/>
          </a:xfrm>
          <a:prstGeom prst="rect">
            <a:avLst/>
          </a:prstGeom>
        </p:spPr>
      </p:pic>
      <p:sp>
        <p:nvSpPr>
          <p:cNvPr id="9" name="黑色遮罩"/>
          <p:cNvSpPr/>
          <p:nvPr/>
        </p:nvSpPr>
        <p:spPr>
          <a:xfrm>
            <a:off x="1270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396938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蔺相如</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理直气壮</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地说：“众所周知，秦强赵弱。天下只可能强国欺负弱国，不可能弱国</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压迫</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强国。大王真要那块璧的话，不要光</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口头</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说，请先把十五座城割让给赵国，赵得到十五座城，绝不敢不把璧交出来。”</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秦王听蔺相如说得在理，只得装出一副高</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姿态</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说：“不就是一块玉嘛，秦赵两国总不能为这点儿小事闹出</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隔阂</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，再起</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争端</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蔺相如归赵以后，秦国再也没有提过以城换玉的事情。</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 name="文本框 7"/>
          <p:cNvSpPr txBox="1"/>
          <p:nvPr/>
        </p:nvSpPr>
        <p:spPr>
          <a:xfrm>
            <a:off x="1423035" y="5279390"/>
            <a:ext cx="9789160"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理直气壮、压迫、口头、姿态、隔阂、争端</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9687 0 L 0.867969 0.000833333 " pathEditMode="relative" rAng="0" ptsTypes="">
                                      <p:cBhvr>
                                        <p:cTn id="19" dur="500" fill="hold"/>
                                        <p:tgtEl>
                                          <p:spTgt spid="23"/>
                                        </p:tgtEl>
                                        <p:attrNameLst>
                                          <p:attrName>ppt_x</p:attrName>
                                          <p:attrName>ppt_y</p:attrName>
                                        </p:attrNameLst>
                                      </p:cBhvr>
                                      <p:rCtr x="44000" y="-100"/>
                                    </p:animMotion>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subTnLst>
                                    <p:audio>
                                      <p:cMediaNode>
                                        <p:cTn display="1" masterRel="sameClick">
                                          <p:stCondLst>
                                            <p:cond evt="begin" delay="0">
                                              <p:tn val="20"/>
                                            </p:cond>
                                          </p:stCondLst>
                                          <p:endCondLst>
                                            <p:cond evt="onStopAudio" delay="0">
                                              <p:tgtEl>
                                                <p:sldTgt/>
                                              </p:tgtEl>
                                            </p:cond>
                                          </p:endCondLst>
                                        </p:cTn>
                                        <p:tgtEl>
                                          <p:sndTgt r:embed="rId3"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wipe(left)">
                                      <p:cBhvr>
                                        <p:cTn id="25" dur="500"/>
                                        <p:tgtEl>
                                          <p:spTgt spid="2">
                                            <p:txEl>
                                              <p:pRg st="0" end="0"/>
                                            </p:txEl>
                                          </p:spTgt>
                                        </p:tgtEl>
                                      </p:cBhvr>
                                    </p:animEffect>
                                  </p:childTnLst>
                                </p:cTn>
                              </p:par>
                              <p:par>
                                <p:cTn id="26" presetID="22" presetClass="entr" presetSubtype="8" fill="hold" nodeType="withEffect">
                                  <p:stCondLst>
                                    <p:cond delay="20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wipe(left)">
                                      <p:cBhvr>
                                        <p:cTn id="2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
          <p:cNvPicPr>
            <a:picLocks noChangeAspect="1"/>
          </p:cNvPicPr>
          <p:nvPr/>
        </p:nvPicPr>
        <p:blipFill>
          <a:blip r:embed="rId1"/>
          <a:stretch>
            <a:fillRect/>
          </a:stretch>
        </p:blipFill>
        <p:spPr>
          <a:xfrm>
            <a:off x="10718800" y="0"/>
            <a:ext cx="1459230" cy="1459230"/>
          </a:xfrm>
          <a:prstGeom prst="rect">
            <a:avLst/>
          </a:prstGeom>
        </p:spPr>
      </p:pic>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4"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aphicFrame>
        <p:nvGraphicFramePr>
          <p:cNvPr id="6" name="表格 5"/>
          <p:cNvGraphicFramePr/>
          <p:nvPr>
            <p:custDataLst>
              <p:tags r:id="rId2"/>
            </p:custDataLst>
          </p:nvPr>
        </p:nvGraphicFramePr>
        <p:xfrm>
          <a:off x="167005" y="2023110"/>
          <a:ext cx="11854180" cy="4671060"/>
        </p:xfrm>
        <a:graphic>
          <a:graphicData uri="http://schemas.openxmlformats.org/drawingml/2006/table">
            <a:tbl>
              <a:tblPr firstRow="1" bandRow="1">
                <a:tableStyleId>{21E4AEA4-8DFA-4A89-87EB-49C32662AFE0}</a:tableStyleId>
              </a:tblPr>
              <a:tblGrid>
                <a:gridCol w="7198995"/>
                <a:gridCol w="4655185"/>
              </a:tblGrid>
              <a:tr h="1286510">
                <a:tc>
                  <a:txBody>
                    <a:bodyPr/>
                    <a:lstStyle/>
                    <a:p>
                      <a:pPr algn="l" defTabSz="914400">
                        <a:buClrTx/>
                        <a:buSzTx/>
                        <a:buFontTx/>
                        <a:buNone/>
                      </a:pP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赵王因为什么事情发愁</a:t>
                      </a:r>
                      <a:endPar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indent="0" algn="l" defTabSz="914400">
                        <a:buClrTx/>
                        <a:buSzTx/>
                        <a:buNone/>
                      </a:pPr>
                      <a:endParaRPr lang="zh-CN" alt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EAF3FA"/>
                    </a:solidFill>
                  </a:tcPr>
                </a:tc>
              </a:tr>
              <a:tr h="1088390">
                <a:tc>
                  <a:txBody>
                    <a:bodyPr/>
                    <a:lstStyle/>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赵王派谁去秦国磋商？</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为什么？</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algn="l" defTabSz="914400"/>
                      <a:r>
                        <a:rPr lang="en-US" altLang="zh-CN"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lang="zh-CN" alt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见多识广，足智多谋</a:t>
                      </a:r>
                      <a:endParaRPr lang="zh-CN" alt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r>
                        <a:rPr lang="en-US" altLang="zh-CN"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lang="zh-CN" alt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蔺相如的分析：秦国...赵国...</a:t>
                      </a:r>
                      <a:endParaRPr lang="zh-CN" alt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EAF3FA"/>
                    </a:solidFill>
                  </a:tcPr>
                </a:tc>
              </a:tr>
              <a:tr h="2296160">
                <a:tc>
                  <a:txBody>
                    <a:bodyPr/>
                    <a:lstStyle/>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蔺相如出使秦国的经过</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algn="l" defTabSz="914400"/>
                      <a:r>
                        <a:rPr 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献玉</a:t>
                      </a:r>
                      <a:endPar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r>
                        <a:rPr 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拿回玉</a:t>
                      </a:r>
                      <a:endPar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r>
                        <a:rPr 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发誓</a:t>
                      </a:r>
                      <a:endPar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r>
                        <a:rPr 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4.</a:t>
                      </a:r>
                      <a:r>
                        <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请秦王举行仪式</a:t>
                      </a:r>
                      <a:endPar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r>
                        <a:rPr 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5.</a:t>
                      </a:r>
                      <a:r>
                        <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把玉偷偷送回赵国</a:t>
                      </a:r>
                      <a:endPar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a:r>
                        <a:rPr lang="en-US"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6.</a:t>
                      </a:r>
                      <a:r>
                        <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跟秦王辩论</a:t>
                      </a:r>
                      <a:endParaRPr sz="24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tc>
              </a:tr>
            </a:tbl>
          </a:graphicData>
        </a:graphic>
      </p:graphicFrame>
      <p:grpSp>
        <p:nvGrpSpPr>
          <p:cNvPr id="11" name="组合 10"/>
          <p:cNvGrpSpPr/>
          <p:nvPr/>
        </p:nvGrpSpPr>
        <p:grpSpPr>
          <a:xfrm>
            <a:off x="506095" y="1261110"/>
            <a:ext cx="11263630" cy="878941"/>
            <a:chOff x="-3197" y="3732"/>
            <a:chExt cx="17738" cy="1625"/>
          </a:xfrm>
        </p:grpSpPr>
        <p:sp>
          <p:nvSpPr>
            <p:cNvPr id="14" name="文本框 13"/>
            <p:cNvSpPr txBox="1"/>
            <p:nvPr/>
          </p:nvSpPr>
          <p:spPr>
            <a:xfrm>
              <a:off x="-3197" y="3994"/>
              <a:ext cx="17649" cy="1363"/>
            </a:xfrm>
            <a:prstGeom prst="rect">
              <a:avLst/>
            </a:prstGeom>
            <a:noFill/>
          </p:spPr>
          <p:txBody>
            <a:bodyPr wrap="square" rtlCol="0" anchor="t">
              <a:spAutoFit/>
            </a:bodyPr>
            <a:lstStyle/>
            <a:p>
              <a:pPr marL="0" marR="0" algn="ctr" defTabSz="914400" rtl="0" fontAlgn="auto">
                <a:lnSpc>
                  <a:spcPts val="2520"/>
                </a:lnSpc>
                <a:spcBef>
                  <a:spcPts val="0"/>
                </a:spcBef>
                <a:spcAft>
                  <a:spcPts val="0"/>
                </a:spcAft>
                <a:buClrTx/>
                <a:buSzTx/>
                <a:buFontTx/>
                <a:buNone/>
                <a:defRPr/>
              </a:pPr>
              <a:r>
                <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根据提示，简述课文主要内容</a:t>
              </a:r>
              <a:endPar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algn="ctr" defTabSz="914400" rtl="0" fontAlgn="auto">
                <a:lnSpc>
                  <a:spcPts val="2520"/>
                </a:lnSpc>
                <a:spcBef>
                  <a:spcPts val="0"/>
                </a:spcBef>
                <a:spcAft>
                  <a:spcPts val="0"/>
                </a:spcAft>
                <a:buClrTx/>
                <a:buSzTx/>
                <a:buFontTx/>
                <a:buNone/>
                <a:defRPr/>
              </a:pPr>
              <a:endParaRPr lang="en-US" altLang="zh-CN" sz="28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15" name="圆角矩形 14"/>
            <p:cNvSpPr/>
            <p:nvPr/>
          </p:nvSpPr>
          <p:spPr>
            <a:xfrm>
              <a:off x="-3197" y="3732"/>
              <a:ext cx="17738" cy="1201"/>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 name="直接连接符 1"/>
          <p:cNvCxnSpPr/>
          <p:nvPr/>
        </p:nvCxnSpPr>
        <p:spPr>
          <a:xfrm>
            <a:off x="8916670" y="2023110"/>
            <a:ext cx="0" cy="1293495"/>
          </a:xfrm>
          <a:prstGeom prst="line">
            <a:avLst/>
          </a:prstGeom>
          <a:ln w="28575" cmpd="dbl">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02525" y="2506345"/>
            <a:ext cx="1097280" cy="460375"/>
          </a:xfrm>
          <a:prstGeom prst="rect">
            <a:avLst/>
          </a:prstGeom>
          <a:noFill/>
        </p:spPr>
        <p:txBody>
          <a:bodyPr wrap="none" rtlCol="0">
            <a:spAutoFit/>
          </a:bodyPr>
          <a:lstStyle/>
          <a:p>
            <a:pPr algn="l"/>
            <a:r>
              <a:rPr lang="zh-CN" altLang="en-US"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和氏璧</a:t>
            </a:r>
            <a:endParaRPr lang="zh-CN" altLang="en-US"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
        <p:nvSpPr>
          <p:cNvPr id="7" name="文本框 6"/>
          <p:cNvSpPr txBox="1"/>
          <p:nvPr/>
        </p:nvSpPr>
        <p:spPr>
          <a:xfrm>
            <a:off x="9233535" y="2155825"/>
            <a:ext cx="1249680" cy="460375"/>
          </a:xfrm>
          <a:prstGeom prst="rect">
            <a:avLst/>
          </a:prstGeom>
          <a:noFill/>
        </p:spPr>
        <p:txBody>
          <a:bodyPr wrap="none" rtlCol="0">
            <a:spAutoFit/>
          </a:bodyPr>
          <a:lstStyle/>
          <a:p>
            <a:pPr algn="l"/>
            <a:r>
              <a:rPr lang="zh-CN" altLang="en-US"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答应</a:t>
            </a:r>
            <a:r>
              <a:rPr lang="en-US" altLang="zh-CN"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a:t>
            </a:r>
            <a:endParaRPr lang="en-US" altLang="zh-CN"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cxnSp>
        <p:nvCxnSpPr>
          <p:cNvPr id="8" name="直接连接符 7"/>
          <p:cNvCxnSpPr/>
          <p:nvPr/>
        </p:nvCxnSpPr>
        <p:spPr>
          <a:xfrm>
            <a:off x="8916670" y="2694305"/>
            <a:ext cx="3100070" cy="2540"/>
          </a:xfrm>
          <a:prstGeom prst="line">
            <a:avLst/>
          </a:prstGeom>
          <a:ln w="28575" cmpd="dbl">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233535" y="2806700"/>
            <a:ext cx="1554480" cy="460375"/>
          </a:xfrm>
          <a:prstGeom prst="rect">
            <a:avLst/>
          </a:prstGeom>
          <a:noFill/>
        </p:spPr>
        <p:txBody>
          <a:bodyPr wrap="none" rtlCol="0">
            <a:spAutoFit/>
          </a:bodyPr>
          <a:lstStyle/>
          <a:p>
            <a:pPr algn="l"/>
            <a:r>
              <a:rPr lang="zh-CN" altLang="en-US"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不答应</a:t>
            </a:r>
            <a:r>
              <a:rPr lang="en-US" altLang="zh-CN"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a:t>
            </a:r>
            <a:endParaRPr lang="en-US" altLang="zh-CN" sz="2400">
              <a:solidFill>
                <a:schemeClr val="tx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Tree>
    <p:custDataLst>
      <p:tags r:id="rId3"/>
    </p:custData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10719753" y="0"/>
            <a:ext cx="1459230" cy="1459230"/>
          </a:xfrm>
          <a:prstGeom prst="rect">
            <a:avLst/>
          </a:prstGeom>
        </p:spPr>
      </p:pic>
      <p:grpSp>
        <p:nvGrpSpPr>
          <p:cNvPr id="17" name="组合 16"/>
          <p:cNvGrpSpPr/>
          <p:nvPr/>
        </p:nvGrpSpPr>
        <p:grpSpPr>
          <a:xfrm>
            <a:off x="473710" y="1283970"/>
            <a:ext cx="11263630" cy="2222500"/>
            <a:chOff x="-3197" y="3732"/>
            <a:chExt cx="17738" cy="3500"/>
          </a:xfrm>
        </p:grpSpPr>
        <p:sp>
          <p:nvSpPr>
            <p:cNvPr id="14" name="文本框 13"/>
            <p:cNvSpPr txBox="1"/>
            <p:nvPr/>
          </p:nvSpPr>
          <p:spPr>
            <a:xfrm>
              <a:off x="-3197" y="3812"/>
              <a:ext cx="17649" cy="3343"/>
            </a:xfrm>
            <a:prstGeom prst="rect">
              <a:avLst/>
            </a:prstGeom>
            <a:noFill/>
          </p:spPr>
          <p:txBody>
            <a:bodyPr wrap="square" rtlCol="0" anchor="t">
              <a:spAutoFit/>
            </a:bodyPr>
            <a:lstStyle/>
            <a:p>
              <a:pPr marL="0" marR="0" algn="ctr" defTabSz="914400" rtl="0" fontAlgn="auto">
                <a:lnSpc>
                  <a:spcPct val="150000"/>
                </a:lnSpc>
                <a:spcBef>
                  <a:spcPts val="0"/>
                </a:spcBef>
                <a:spcAft>
                  <a:spcPts val="0"/>
                </a:spcAft>
                <a:buClrTx/>
                <a:buSzTx/>
                <a:buFontTx/>
                <a:buNone/>
                <a:defRPr/>
              </a:pPr>
              <a:r>
                <a:rPr sz="20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写文章时，有意引用成语、诗句、格言、典故等，以表达自己想要表达的思想感情，说明自己对新问题、新道理的见解，这种修辞手法叫引用。例如：</a:t>
              </a:r>
              <a:endParaRPr sz="20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algn="ctr" defTabSz="914400" rtl="0" fontAlgn="auto">
                <a:lnSpc>
                  <a:spcPct val="150000"/>
                </a:lnSpc>
                <a:spcBef>
                  <a:spcPts val="0"/>
                </a:spcBef>
                <a:spcAft>
                  <a:spcPts val="0"/>
                </a:spcAft>
                <a:buClrTx/>
                <a:buSzTx/>
                <a:buFontTx/>
                <a:buNone/>
                <a:defRPr/>
              </a:pPr>
              <a:r>
                <a:rPr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When writing an article, intentionally quote idioms, verses, aphorisms, allusions, etc., in order to express their thoughts and feelings, explain their views on new issues and new principles, this rhetorical device is called</a:t>
              </a:r>
              <a:r>
                <a:rPr lang="en-US"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引用</a:t>
              </a:r>
              <a:r>
                <a:rPr lang="en-US" altLang="zh-CN"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”.For example:</a:t>
              </a:r>
              <a:endParaRPr lang="en-US" altLang="zh-CN"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15" name="圆角矩形 14"/>
            <p:cNvSpPr/>
            <p:nvPr/>
          </p:nvSpPr>
          <p:spPr>
            <a:xfrm>
              <a:off x="-3197" y="3732"/>
              <a:ext cx="17738" cy="3500"/>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修辞（四）——引用</a:t>
            </a:r>
            <a:endParaRPr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482092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3</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Conjunction “</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那</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 name="文本框 19"/>
          <p:cNvSpPr txBox="1"/>
          <p:nvPr/>
        </p:nvSpPr>
        <p:spPr>
          <a:xfrm>
            <a:off x="473710" y="3817620"/>
            <a:ext cx="11095355" cy="953135"/>
          </a:xfrm>
          <a:prstGeom prst="rect">
            <a:avLst/>
          </a:prstGeom>
          <a:noFill/>
        </p:spPr>
        <p:txBody>
          <a:bodyPr wrap="square" rtlCol="0" anchor="t">
            <a:spAutoFit/>
          </a:bodyPr>
          <a:lstStyle/>
          <a:p>
            <a:pPr algn="l"/>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1、赵王左右为难，不知如何答复秦王：答应吧，怕上当受骗——给了和氏璧，拿不到城；不答应吧，又怕得罪秦国。</a:t>
            </a:r>
            <a:endPar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21" name="文本框 20"/>
          <p:cNvSpPr txBox="1"/>
          <p:nvPr/>
        </p:nvSpPr>
        <p:spPr>
          <a:xfrm>
            <a:off x="932180" y="4785995"/>
            <a:ext cx="6390005" cy="398780"/>
          </a:xfrm>
          <a:prstGeom prst="rect">
            <a:avLst/>
          </a:prstGeom>
          <a:noFill/>
        </p:spPr>
        <p:txBody>
          <a:bodyPr wrap="square" rtlCol="0" anchor="t">
            <a:spAutoFit/>
          </a:bodyPr>
          <a:lstStyle/>
          <a:p>
            <a:pPr algn="l"/>
            <a:r>
              <a:rPr lang="zh-CN" altLang="en-US" sz="20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（成语“左右为难”形容这样办不好，那样办也不好。）</a:t>
            </a:r>
            <a:endParaRPr lang="zh-CN" altLang="en-US" sz="20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24" name="文本框 23"/>
          <p:cNvSpPr txBox="1"/>
          <p:nvPr/>
        </p:nvSpPr>
        <p:spPr>
          <a:xfrm>
            <a:off x="473710" y="5388610"/>
            <a:ext cx="11028680" cy="953135"/>
          </a:xfrm>
          <a:prstGeom prst="rect">
            <a:avLst/>
          </a:prstGeom>
          <a:noFill/>
        </p:spPr>
        <p:txBody>
          <a:bodyPr wrap="none" rtlCol="0" anchor="t">
            <a:spAutoFit/>
          </a:bodyPr>
          <a:lstStyle/>
          <a:p>
            <a:pPr algn="l"/>
            <a:r>
              <a:rPr lang="en-US" altLang="zh-CN"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2</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、一个村民，怎么会有如此高超的修复古代文物的技艺？这还得从几</a:t>
            </a:r>
            <a:endPar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a:p>
            <a:pPr algn="l"/>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年前一批珍贵文物被盗，之后完璧归赵的故事说起。</a:t>
            </a:r>
            <a:endPar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10719753" y="0"/>
            <a:ext cx="1459230" cy="1459230"/>
          </a:xfrm>
          <a:prstGeom prst="rect">
            <a:avLst/>
          </a:prstGeom>
        </p:spPr>
      </p:pic>
      <p:sp>
        <p:nvSpPr>
          <p:cNvPr id="4"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修辞（四）——引用</a:t>
            </a:r>
            <a:endParaRPr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482092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3</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Conjunction “</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那</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 name="文本框 19"/>
          <p:cNvSpPr txBox="1"/>
          <p:nvPr/>
        </p:nvSpPr>
        <p:spPr>
          <a:xfrm>
            <a:off x="473710" y="3950335"/>
            <a:ext cx="11095355" cy="953135"/>
          </a:xfrm>
          <a:prstGeom prst="rect">
            <a:avLst/>
          </a:prstGeom>
          <a:noFill/>
        </p:spPr>
        <p:txBody>
          <a:bodyPr wrap="square" rtlCol="0" anchor="t">
            <a:spAutoFit/>
          </a:bodyPr>
          <a:lstStyle/>
          <a:p>
            <a:pPr algn="l"/>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3、以前中国人深信的是“酒香不怕巷子深”，我的酒好，不用自己宣传，不用做广告，哪怕我在胡同最里头，闻着酒的香味儿你就会来。</a:t>
            </a:r>
            <a:endPar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2" name="组合 1"/>
          <p:cNvGrpSpPr/>
          <p:nvPr/>
        </p:nvGrpSpPr>
        <p:grpSpPr>
          <a:xfrm>
            <a:off x="473710" y="1283970"/>
            <a:ext cx="11263630" cy="2222500"/>
            <a:chOff x="-3197" y="3732"/>
            <a:chExt cx="17738" cy="3500"/>
          </a:xfrm>
        </p:grpSpPr>
        <p:sp>
          <p:nvSpPr>
            <p:cNvPr id="5" name="文本框 4"/>
            <p:cNvSpPr txBox="1"/>
            <p:nvPr/>
          </p:nvSpPr>
          <p:spPr>
            <a:xfrm>
              <a:off x="-3197" y="3812"/>
              <a:ext cx="17649" cy="3343"/>
            </a:xfrm>
            <a:prstGeom prst="rect">
              <a:avLst/>
            </a:prstGeom>
            <a:noFill/>
          </p:spPr>
          <p:txBody>
            <a:bodyPr wrap="square" rtlCol="0" anchor="t">
              <a:spAutoFit/>
            </a:bodyPr>
            <a:lstStyle/>
            <a:p>
              <a:pPr marL="0" marR="0" algn="ctr" defTabSz="914400" rtl="0" fontAlgn="auto">
                <a:lnSpc>
                  <a:spcPct val="150000"/>
                </a:lnSpc>
                <a:spcBef>
                  <a:spcPts val="0"/>
                </a:spcBef>
                <a:spcAft>
                  <a:spcPts val="0"/>
                </a:spcAft>
                <a:buClrTx/>
                <a:buSzTx/>
                <a:buFontTx/>
                <a:buNone/>
                <a:defRPr/>
              </a:pPr>
              <a:r>
                <a:rPr sz="20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写文章时，有意引用成语、诗句、格言、典故等，以表达自己想要表达的思想感情，说明自己对新问题、新道理的见解，这种修辞手法叫引用。例如：</a:t>
              </a:r>
              <a:endParaRPr sz="20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algn="ctr" defTabSz="914400" rtl="0" fontAlgn="auto">
                <a:lnSpc>
                  <a:spcPct val="150000"/>
                </a:lnSpc>
                <a:spcBef>
                  <a:spcPts val="0"/>
                </a:spcBef>
                <a:spcAft>
                  <a:spcPts val="0"/>
                </a:spcAft>
                <a:buClrTx/>
                <a:buSzTx/>
                <a:buFontTx/>
                <a:buNone/>
                <a:defRPr/>
              </a:pPr>
              <a:r>
                <a:rPr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When writing an article, intentionally quote idioms, verses, aphorisms, allusions, etc., in order to express their thoughts and feelings, explain their views on new issues and new principles, this rhetorical device is called</a:t>
              </a:r>
              <a:r>
                <a:rPr lang="en-US"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引用</a:t>
              </a:r>
              <a:r>
                <a:rPr lang="en-US" altLang="zh-CN"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”.For example:</a:t>
              </a:r>
              <a:endParaRPr lang="en-US" altLang="zh-CN" sz="16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7" name="圆角矩形 6"/>
            <p:cNvSpPr/>
            <p:nvPr/>
          </p:nvSpPr>
          <p:spPr>
            <a:xfrm>
              <a:off x="-3197" y="3732"/>
              <a:ext cx="17738" cy="3500"/>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C:\Users\Lenovo\Desktop\新建文件夹\爱不释手.jpg爱不释手"/>
          <p:cNvPicPr>
            <a:picLocks noChangeArrowheads="1"/>
          </p:cNvPicPr>
          <p:nvPr/>
        </p:nvPicPr>
        <p:blipFill>
          <a:blip r:embed="rId2"/>
          <a:srcRect/>
          <a:stretch>
            <a:fillRect/>
          </a:stretch>
        </p:blipFill>
        <p:spPr bwMode="auto">
          <a:xfrm>
            <a:off x="8237855" y="2235835"/>
            <a:ext cx="2625090" cy="23685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妄想.jpg妄想"/>
          <p:cNvPicPr>
            <a:picLocks noChangeArrowheads="1"/>
          </p:cNvPicPr>
          <p:nvPr/>
        </p:nvPicPr>
        <p:blipFill>
          <a:blip r:embed="rId3"/>
          <a:srcRect/>
          <a:stretch>
            <a:fillRect/>
          </a:stretch>
        </p:blipFill>
        <p:spPr bwMode="auto">
          <a:xfrm>
            <a:off x="8900795" y="635635"/>
            <a:ext cx="1099185" cy="81788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圈套.jpg圈套"/>
          <p:cNvPicPr>
            <a:picLocks noChangeArrowheads="1"/>
          </p:cNvPicPr>
          <p:nvPr/>
        </p:nvPicPr>
        <p:blipFill>
          <a:blip r:embed="rId4"/>
          <a:srcRect/>
          <a:stretch>
            <a:fillRect/>
          </a:stretch>
        </p:blipFill>
        <p:spPr bwMode="auto">
          <a:xfrm>
            <a:off x="8900795" y="5387340"/>
            <a:ext cx="1098550" cy="7753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6" name="Picture 8" descr="C:\Users\Lenovo\Desktop\新建文件夹\归还.jpg归还"/>
          <p:cNvPicPr>
            <a:picLocks noChangeArrowheads="1"/>
          </p:cNvPicPr>
          <p:nvPr/>
        </p:nvPicPr>
        <p:blipFill>
          <a:blip r:embed="rId5"/>
          <a:srcRect/>
          <a:stretch>
            <a:fillRect/>
          </a:stretch>
        </p:blipFill>
        <p:spPr bwMode="auto">
          <a:xfrm>
            <a:off x="9128691" y="7477427"/>
            <a:ext cx="642620" cy="5251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894"/>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ài bú-shì shǒu</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爱不释手</a:t>
              </a:r>
              <a:endParaRPr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to like/love sth. so much that one cannot bear to part with it</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166370" y="5401945"/>
            <a:ext cx="6268720" cy="720090"/>
            <a:chOff x="197" y="9126"/>
            <a:chExt cx="9636"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78" y="9282"/>
              <a:ext cx="9555" cy="822"/>
            </a:xfrm>
            <a:prstGeom prst="rect">
              <a:avLst/>
            </a:prstGeom>
            <a:noFill/>
          </p:spPr>
          <p:txBody>
            <a:bodyPr wrap="square" rtlCol="0" anchor="t">
              <a:spAutoFit/>
            </a:bodyPr>
            <a:lstStyle/>
            <a:p>
              <a:pPr lvl="0" algn="ctr" fontAlgn="auto">
                <a:defRPr sz="1800"/>
              </a:pPr>
              <a:r>
                <a:rPr altLang="zh-CN" sz="2800" b="1" dirty="0">
                  <a:solidFill>
                    <a:schemeClr val="bg1"/>
                  </a:solidFill>
                  <a:latin typeface="华文楷体" panose="02010600040101010101" charset="-122"/>
                  <a:ea typeface="华文楷体" panose="02010600040101010101" charset="-122"/>
                  <a:sym typeface="+mn-ea"/>
                </a:rPr>
                <a:t>可爱的洋娃娃让妹妹爱不释手。</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05130" y="1382395"/>
            <a:ext cx="11316335" cy="71755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05130" y="1406525"/>
            <a:ext cx="682625" cy="662940"/>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7"/>
          <p:cNvSpPr txBox="1"/>
          <p:nvPr/>
        </p:nvSpPr>
        <p:spPr>
          <a:xfrm>
            <a:off x="1087755" y="1350645"/>
            <a:ext cx="10390505"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lvl="0"/>
            <a:r>
              <a:rPr lang="en-US"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A. </a:t>
            </a:r>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以前咱们讲究的是什么？童叟无欺；言而有信；君子一言，驷马难追；酒香不怕巷子深</a:t>
            </a:r>
            <a:endPar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7" name="文本框 6"/>
          <p:cNvSpPr txBox="1"/>
          <p:nvPr/>
        </p:nvSpPr>
        <p:spPr>
          <a:xfrm>
            <a:off x="497840" y="1342390"/>
            <a:ext cx="395605" cy="768350"/>
          </a:xfrm>
          <a:prstGeom prst="rect">
            <a:avLst/>
          </a:prstGeom>
          <a:noFill/>
        </p:spPr>
        <p:txBody>
          <a:bodyPr wrap="square" rtlCol="0" anchor="t">
            <a:spAutoFit/>
          </a:bodyPr>
          <a:lstStyle/>
          <a:p>
            <a:pPr algn="l"/>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1</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
        <p:nvSpPr>
          <p:cNvPr id="2" name="文本框 7"/>
          <p:cNvSpPr txBox="1"/>
          <p:nvPr/>
        </p:nvSpPr>
        <p:spPr>
          <a:xfrm>
            <a:off x="165735" y="213995"/>
            <a:ext cx="274002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4" name="文本框 7"/>
          <p:cNvSpPr txBox="1"/>
          <p:nvPr/>
        </p:nvSpPr>
        <p:spPr>
          <a:xfrm>
            <a:off x="2448560" y="275325"/>
            <a:ext cx="7294880" cy="460375"/>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gradFill>
                  <a:gsLst>
                    <a:gs pos="0">
                      <a:srgbClr val="FECF40"/>
                    </a:gs>
                    <a:gs pos="100000">
                      <a:srgbClr val="846C21"/>
                    </a:gs>
                  </a:gsLst>
                  <a:lin scaled="0"/>
                </a:gradFill>
                <a:latin typeface="华文细黑" panose="02010600040101010101" pitchFamily="2" charset="-122"/>
                <a:ea typeface="华文细黑" panose="02010600040101010101" pitchFamily="2" charset="-122"/>
                <a:cs typeface="SimSun" panose="02010600030101010101" pitchFamily="2" charset="-122"/>
                <a:sym typeface="+mn-ea"/>
              </a:rPr>
              <a:t>把下列6个小句组合成3个连贯的语段</a:t>
            </a:r>
            <a:endParaRPr lang="zh-CN" altLang="en-US" sz="2400" b="1" dirty="0">
              <a:gradFill>
                <a:gsLst>
                  <a:gs pos="0">
                    <a:srgbClr val="FECF40"/>
                  </a:gs>
                  <a:gs pos="100000">
                    <a:srgbClr val="846C21"/>
                  </a:gs>
                </a:gsLst>
                <a:lin scaled="0"/>
              </a:gra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nvGrpSpPr>
          <p:cNvPr id="15" name="组合 14"/>
          <p:cNvGrpSpPr/>
          <p:nvPr/>
        </p:nvGrpSpPr>
        <p:grpSpPr>
          <a:xfrm>
            <a:off x="2448560" y="213899"/>
            <a:ext cx="7294880" cy="775761"/>
            <a:chOff x="3302" y="3300"/>
            <a:chExt cx="10274" cy="754"/>
          </a:xfrm>
        </p:grpSpPr>
        <p:sp>
          <p:nvSpPr>
            <p:cNvPr id="16" name="圆角矩形 15"/>
            <p:cNvSpPr/>
            <p:nvPr/>
          </p:nvSpPr>
          <p:spPr>
            <a:xfrm>
              <a:off x="3424" y="3300"/>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7"/>
            <p:cNvSpPr txBox="1"/>
            <p:nvPr/>
          </p:nvSpPr>
          <p:spPr>
            <a:xfrm>
              <a:off x="3302" y="3607"/>
              <a:ext cx="10274" cy="447"/>
            </a:xfrm>
            <a:prstGeom prst="rect">
              <a:avLst/>
            </a:prstGeom>
            <a:noFill/>
          </p:spPr>
          <p:txBody>
            <a:bodyPr wrap="square">
              <a:spAutoFit/>
            </a:bodyPr>
            <a:lstStyle/>
            <a:p>
              <a:pPr lvl="0" algn="ctr" fontAlgn="base">
                <a:lnSpc>
                  <a:spcPct val="100000"/>
                </a:lnSpc>
                <a:spcBef>
                  <a:spcPct val="0"/>
                </a:spcBef>
                <a:spcAft>
                  <a:spcPct val="0"/>
                </a:spcAft>
              </a:pP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sp>
        <p:nvSpPr>
          <p:cNvPr id="21" name="圆角矩形 20"/>
          <p:cNvSpPr/>
          <p:nvPr/>
        </p:nvSpPr>
        <p:spPr>
          <a:xfrm>
            <a:off x="405130" y="2245360"/>
            <a:ext cx="11315700" cy="71755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07035" y="2269490"/>
            <a:ext cx="682625" cy="662940"/>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7"/>
          <p:cNvSpPr txBox="1"/>
          <p:nvPr/>
        </p:nvSpPr>
        <p:spPr>
          <a:xfrm>
            <a:off x="1108075" y="2227580"/>
            <a:ext cx="10596880"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lvl="0"/>
            <a:r>
              <a:rPr lang="en-US"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B</a:t>
            </a:r>
            <a:r>
              <a:rPr lang="en-US" sz="2000">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近年来，失眠症发病率居高不下，美国的失眠发生率高达32%~50%，英国在10%~14%之间，中国也在30%以上</a:t>
            </a:r>
            <a:endPar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25" name="文本框 24"/>
          <p:cNvSpPr txBox="1"/>
          <p:nvPr/>
        </p:nvSpPr>
        <p:spPr>
          <a:xfrm>
            <a:off x="497840" y="2219325"/>
            <a:ext cx="395605" cy="768350"/>
          </a:xfrm>
          <a:prstGeom prst="rect">
            <a:avLst/>
          </a:prstGeom>
          <a:noFill/>
        </p:spPr>
        <p:txBody>
          <a:bodyPr wrap="square" rtlCol="0" anchor="t">
            <a:spAutoFit/>
          </a:bodyPr>
          <a:lstStyle/>
          <a:p>
            <a:pPr algn="l"/>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2</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
        <p:nvSpPr>
          <p:cNvPr id="27" name="圆角矩形 26"/>
          <p:cNvSpPr/>
          <p:nvPr/>
        </p:nvSpPr>
        <p:spPr>
          <a:xfrm>
            <a:off x="413385" y="3138170"/>
            <a:ext cx="11307445" cy="71755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07035" y="3162300"/>
            <a:ext cx="682625" cy="662940"/>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7"/>
          <p:cNvSpPr txBox="1"/>
          <p:nvPr/>
        </p:nvSpPr>
        <p:spPr>
          <a:xfrm>
            <a:off x="1114425" y="3319145"/>
            <a:ext cx="8827770"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lvl="0"/>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C. 从小我就常听妈妈说，“一寸光阴一寸金，寸金难买寸光阴”</a:t>
            </a:r>
            <a:endPar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34" name="文本框 33"/>
          <p:cNvSpPr txBox="1"/>
          <p:nvPr/>
        </p:nvSpPr>
        <p:spPr>
          <a:xfrm>
            <a:off x="497840" y="3112135"/>
            <a:ext cx="395605" cy="768350"/>
          </a:xfrm>
          <a:prstGeom prst="rect">
            <a:avLst/>
          </a:prstGeom>
          <a:noFill/>
        </p:spPr>
        <p:txBody>
          <a:bodyPr wrap="square" rtlCol="0" anchor="t">
            <a:spAutoFit/>
          </a:bodyPr>
          <a:lstStyle/>
          <a:p>
            <a:pPr algn="l"/>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3</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
        <p:nvSpPr>
          <p:cNvPr id="38" name="圆角矩形 37"/>
          <p:cNvSpPr/>
          <p:nvPr/>
        </p:nvSpPr>
        <p:spPr>
          <a:xfrm>
            <a:off x="413385" y="4001135"/>
            <a:ext cx="11306175" cy="71755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25450" y="4025265"/>
            <a:ext cx="682625" cy="662940"/>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7"/>
          <p:cNvSpPr txBox="1"/>
          <p:nvPr/>
        </p:nvSpPr>
        <p:spPr>
          <a:xfrm>
            <a:off x="1087755" y="4214495"/>
            <a:ext cx="10389870"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lvl="0"/>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D. 现在可好，做假广告的，卖假冒伪劣产品的，考试作弊的，都出现了</a:t>
            </a:r>
            <a:endPar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41" name="文本框 40"/>
          <p:cNvSpPr txBox="1"/>
          <p:nvPr/>
        </p:nvSpPr>
        <p:spPr>
          <a:xfrm>
            <a:off x="516255" y="3975100"/>
            <a:ext cx="395605" cy="768350"/>
          </a:xfrm>
          <a:prstGeom prst="rect">
            <a:avLst/>
          </a:prstGeom>
          <a:noFill/>
        </p:spPr>
        <p:txBody>
          <a:bodyPr wrap="square" rtlCol="0" anchor="t">
            <a:spAutoFit/>
          </a:bodyPr>
          <a:lstStyle/>
          <a:p>
            <a:pPr algn="l"/>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4</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
        <p:nvSpPr>
          <p:cNvPr id="42" name="圆角矩形 41"/>
          <p:cNvSpPr/>
          <p:nvPr/>
        </p:nvSpPr>
        <p:spPr>
          <a:xfrm>
            <a:off x="405130" y="4881880"/>
            <a:ext cx="11302365" cy="71755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13385" y="4906010"/>
            <a:ext cx="682625" cy="662940"/>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7"/>
          <p:cNvSpPr txBox="1"/>
          <p:nvPr/>
        </p:nvSpPr>
        <p:spPr>
          <a:xfrm>
            <a:off x="1114425" y="5064125"/>
            <a:ext cx="9446260"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lvl="0"/>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E. 世界卫生组织对14个国家的调查显示</a:t>
            </a:r>
            <a:endPar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45" name="文本框 44"/>
          <p:cNvSpPr txBox="1"/>
          <p:nvPr/>
        </p:nvSpPr>
        <p:spPr>
          <a:xfrm>
            <a:off x="504190" y="4855845"/>
            <a:ext cx="395605" cy="768350"/>
          </a:xfrm>
          <a:prstGeom prst="rect">
            <a:avLst/>
          </a:prstGeom>
          <a:noFill/>
        </p:spPr>
        <p:txBody>
          <a:bodyPr wrap="square" rtlCol="0" anchor="t">
            <a:spAutoFit/>
          </a:bodyPr>
          <a:lstStyle/>
          <a:p>
            <a:pPr algn="l"/>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5</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
        <p:nvSpPr>
          <p:cNvPr id="46" name="圆角矩形 45"/>
          <p:cNvSpPr/>
          <p:nvPr/>
        </p:nvSpPr>
        <p:spPr>
          <a:xfrm>
            <a:off x="431165" y="5744845"/>
            <a:ext cx="11273155" cy="71755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31800" y="5768975"/>
            <a:ext cx="682625" cy="662940"/>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7"/>
          <p:cNvSpPr txBox="1"/>
          <p:nvPr/>
        </p:nvSpPr>
        <p:spPr>
          <a:xfrm>
            <a:off x="1114425" y="5869940"/>
            <a:ext cx="9933940"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lvl="0"/>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F. “少壮不努力，老大徒伤悲”，所以，人应该珍惜时间</a:t>
            </a:r>
            <a:r>
              <a:rPr lang="zh-CN"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r>
              <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rPr>
              <a:t>从小努力</a:t>
            </a:r>
            <a:endParaRPr sz="2400">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49" name="文本框 48"/>
          <p:cNvSpPr txBox="1"/>
          <p:nvPr/>
        </p:nvSpPr>
        <p:spPr>
          <a:xfrm>
            <a:off x="522605" y="5718810"/>
            <a:ext cx="395605" cy="768350"/>
          </a:xfrm>
          <a:prstGeom prst="rect">
            <a:avLst/>
          </a:prstGeom>
          <a:noFill/>
        </p:spPr>
        <p:txBody>
          <a:bodyPr wrap="square" rtlCol="0" anchor="t">
            <a:spAutoFit/>
          </a:bodyPr>
          <a:lstStyle/>
          <a:p>
            <a:pPr algn="l"/>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6</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500"/>
                                        <p:tgtEl>
                                          <p:spTgt spid="31">
                                            <p:txEl>
                                              <p:pRg st="0" end="0"/>
                                            </p:txEl>
                                          </p:spTgt>
                                        </p:tgtEl>
                                      </p:cBhvr>
                                    </p:animEffect>
                                  </p:childTnLst>
                                </p:cTn>
                              </p:par>
                              <p:par>
                                <p:cTn id="8" presetID="22" presetClass="entr" presetSubtype="8" fill="hold" nodeType="withEffect">
                                  <p:stCondLst>
                                    <p:cond delay="20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wipe(left)">
                                      <p:cBhvr>
                                        <p:cTn id="10" dur="500"/>
                                        <p:tgtEl>
                                          <p:spTgt spid="23">
                                            <p:txEl>
                                              <p:pRg st="0" end="0"/>
                                            </p:txEl>
                                          </p:spTgt>
                                        </p:tgtEl>
                                      </p:cBhvr>
                                    </p:animEffect>
                                  </p:childTnLst>
                                </p:cTn>
                              </p:par>
                              <p:par>
                                <p:cTn id="11" presetID="22" presetClass="entr" presetSubtype="8" fill="hold" nodeType="withEffect">
                                  <p:stCondLst>
                                    <p:cond delay="20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wipe(left)">
                                      <p:cBhvr>
                                        <p:cTn id="13" dur="500"/>
                                        <p:tgtEl>
                                          <p:spTgt spid="32">
                                            <p:txEl>
                                              <p:pRg st="0" end="0"/>
                                            </p:txEl>
                                          </p:spTgt>
                                        </p:tgtEl>
                                      </p:cBhvr>
                                    </p:animEffect>
                                  </p:childTnLst>
                                </p:cTn>
                              </p:par>
                              <p:par>
                                <p:cTn id="14" presetID="22" presetClass="entr" presetSubtype="8" fill="hold" nodeType="withEffect">
                                  <p:stCondLst>
                                    <p:cond delay="200"/>
                                  </p:stCondLst>
                                  <p:childTnLst>
                                    <p:set>
                                      <p:cBhvr>
                                        <p:cTn id="15" dur="1" fill="hold">
                                          <p:stCondLst>
                                            <p:cond delay="0"/>
                                          </p:stCondLst>
                                        </p:cTn>
                                        <p:tgtEl>
                                          <p:spTgt spid="40">
                                            <p:txEl>
                                              <p:pRg st="0" end="0"/>
                                            </p:txEl>
                                          </p:spTgt>
                                        </p:tgtEl>
                                        <p:attrNameLst>
                                          <p:attrName>style.visibility</p:attrName>
                                        </p:attrNameLst>
                                      </p:cBhvr>
                                      <p:to>
                                        <p:strVal val="visible"/>
                                      </p:to>
                                    </p:set>
                                    <p:animEffect transition="in" filter="wipe(left)">
                                      <p:cBhvr>
                                        <p:cTn id="16" dur="500"/>
                                        <p:tgtEl>
                                          <p:spTgt spid="40">
                                            <p:txEl>
                                              <p:pRg st="0" end="0"/>
                                            </p:txEl>
                                          </p:spTgt>
                                        </p:tgtEl>
                                      </p:cBhvr>
                                    </p:animEffect>
                                  </p:childTnLst>
                                </p:cTn>
                              </p:par>
                              <p:par>
                                <p:cTn id="17" presetID="22" presetClass="entr" presetSubtype="8" fill="hold" nodeType="withEffect">
                                  <p:stCondLst>
                                    <p:cond delay="200"/>
                                  </p:stCondLst>
                                  <p:childTnLst>
                                    <p:set>
                                      <p:cBhvr>
                                        <p:cTn id="18" dur="1" fill="hold">
                                          <p:stCondLst>
                                            <p:cond delay="0"/>
                                          </p:stCondLst>
                                        </p:cTn>
                                        <p:tgtEl>
                                          <p:spTgt spid="44">
                                            <p:txEl>
                                              <p:pRg st="0" end="0"/>
                                            </p:txEl>
                                          </p:spTgt>
                                        </p:tgtEl>
                                        <p:attrNameLst>
                                          <p:attrName>style.visibility</p:attrName>
                                        </p:attrNameLst>
                                      </p:cBhvr>
                                      <p:to>
                                        <p:strVal val="visible"/>
                                      </p:to>
                                    </p:set>
                                    <p:animEffect transition="in" filter="wipe(left)">
                                      <p:cBhvr>
                                        <p:cTn id="19" dur="500"/>
                                        <p:tgtEl>
                                          <p:spTgt spid="44">
                                            <p:txEl>
                                              <p:pRg st="0" end="0"/>
                                            </p:txEl>
                                          </p:spTgt>
                                        </p:tgtEl>
                                      </p:cBhvr>
                                    </p:animEffect>
                                  </p:childTnLst>
                                </p:cTn>
                              </p:par>
                              <p:par>
                                <p:cTn id="20" presetID="22" presetClass="entr" presetSubtype="8" fill="hold" nodeType="withEffect">
                                  <p:stCondLst>
                                    <p:cond delay="200"/>
                                  </p:stCondLst>
                                  <p:childTnLst>
                                    <p:set>
                                      <p:cBhvr>
                                        <p:cTn id="21" dur="1" fill="hold">
                                          <p:stCondLst>
                                            <p:cond delay="0"/>
                                          </p:stCondLst>
                                        </p:cTn>
                                        <p:tgtEl>
                                          <p:spTgt spid="48">
                                            <p:txEl>
                                              <p:pRg st="0" end="0"/>
                                            </p:txEl>
                                          </p:spTgt>
                                        </p:tgtEl>
                                        <p:attrNameLst>
                                          <p:attrName>style.visibility</p:attrName>
                                        </p:attrNameLst>
                                      </p:cBhvr>
                                      <p:to>
                                        <p:strVal val="visible"/>
                                      </p:to>
                                    </p:set>
                                    <p:animEffect transition="in" filter="wipe(left)">
                                      <p:cBhvr>
                                        <p:cTn id="2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18515" y="15341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818515" y="15367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18515" y="153670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1"/>
            <a:stretch>
              <a:fillRect/>
            </a:stretch>
          </p:blipFill>
          <p:spPr>
            <a:xfrm>
              <a:off x="584" y="3308"/>
              <a:ext cx="1338" cy="1338"/>
            </a:xfrm>
            <a:prstGeom prst="rect">
              <a:avLst/>
            </a:prstGeom>
          </p:spPr>
        </p:pic>
      </p:grpSp>
      <p:sp>
        <p:nvSpPr>
          <p:cNvPr id="31" name="文本框 7"/>
          <p:cNvSpPr txBox="1"/>
          <p:nvPr/>
        </p:nvSpPr>
        <p:spPr>
          <a:xfrm>
            <a:off x="1672590" y="1690370"/>
            <a:ext cx="972566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俗话说：“不到长城非好汉！”今天我终于登上了长城。</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19" name="圆角矩形 18"/>
          <p:cNvSpPr/>
          <p:nvPr/>
        </p:nvSpPr>
        <p:spPr>
          <a:xfrm>
            <a:off x="821055" y="28295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821055" y="28321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21055" y="2832100"/>
            <a:ext cx="852170" cy="889000"/>
            <a:chOff x="584" y="3246"/>
            <a:chExt cx="1342" cy="1400"/>
          </a:xfrm>
        </p:grpSpPr>
        <p:sp>
          <p:nvSpPr>
            <p:cNvPr id="24" name="椭圆 23"/>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我卡通1压缩"/>
            <p:cNvPicPr>
              <a:picLocks noChangeAspect="1"/>
            </p:cNvPicPr>
            <p:nvPr/>
          </p:nvPicPr>
          <p:blipFill>
            <a:blip r:embed="rId1"/>
            <a:stretch>
              <a:fillRect/>
            </a:stretch>
          </p:blipFill>
          <p:spPr>
            <a:xfrm>
              <a:off x="584" y="3308"/>
              <a:ext cx="1338" cy="1338"/>
            </a:xfrm>
            <a:prstGeom prst="rect">
              <a:avLst/>
            </a:prstGeom>
          </p:spPr>
        </p:pic>
      </p:grpSp>
      <p:sp>
        <p:nvSpPr>
          <p:cNvPr id="28" name="文本框 7"/>
          <p:cNvSpPr txBox="1"/>
          <p:nvPr/>
        </p:nvSpPr>
        <p:spPr>
          <a:xfrm>
            <a:off x="1673860" y="2990215"/>
            <a:ext cx="857631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不到长城非好汉</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sp>
        <p:nvSpPr>
          <p:cNvPr id="29" name="圆角矩形 28"/>
          <p:cNvSpPr/>
          <p:nvPr/>
        </p:nvSpPr>
        <p:spPr>
          <a:xfrm>
            <a:off x="821055" y="416179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21055" y="416433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21055" y="4164330"/>
            <a:ext cx="852170" cy="889000"/>
            <a:chOff x="584" y="3246"/>
            <a:chExt cx="1342" cy="1400"/>
          </a:xfrm>
        </p:grpSpPr>
        <p:sp>
          <p:nvSpPr>
            <p:cNvPr id="33" name="椭圆 32"/>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我卡通1压缩"/>
            <p:cNvPicPr>
              <a:picLocks noChangeAspect="1"/>
            </p:cNvPicPr>
            <p:nvPr/>
          </p:nvPicPr>
          <p:blipFill>
            <a:blip r:embed="rId1"/>
            <a:stretch>
              <a:fillRect/>
            </a:stretch>
          </p:blipFill>
          <p:spPr>
            <a:xfrm>
              <a:off x="584" y="3308"/>
              <a:ext cx="1338" cy="1338"/>
            </a:xfrm>
            <a:prstGeom prst="rect">
              <a:avLst/>
            </a:prstGeom>
          </p:spPr>
        </p:pic>
      </p:grpSp>
      <p:sp>
        <p:nvSpPr>
          <p:cNvPr id="35" name="文本框 7"/>
          <p:cNvSpPr txBox="1"/>
          <p:nvPr/>
        </p:nvSpPr>
        <p:spPr>
          <a:xfrm>
            <a:off x="1673225" y="4113530"/>
            <a:ext cx="9725025" cy="95313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“只要功夫深，铁杵磨成针。”无论做什么事情，只要能坚持，有恒心，一定会成功的。</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36" name="圆角矩形 35"/>
          <p:cNvSpPr/>
          <p:nvPr/>
        </p:nvSpPr>
        <p:spPr>
          <a:xfrm>
            <a:off x="818515" y="549402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818515" y="549656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18515" y="5496560"/>
            <a:ext cx="852170" cy="889000"/>
            <a:chOff x="584" y="3246"/>
            <a:chExt cx="1342" cy="1400"/>
          </a:xfrm>
        </p:grpSpPr>
        <p:sp>
          <p:nvSpPr>
            <p:cNvPr id="39" name="椭圆 38"/>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descr="我卡通1压缩"/>
            <p:cNvPicPr>
              <a:picLocks noChangeAspect="1"/>
            </p:cNvPicPr>
            <p:nvPr/>
          </p:nvPicPr>
          <p:blipFill>
            <a:blip r:embed="rId1"/>
            <a:stretch>
              <a:fillRect/>
            </a:stretch>
          </p:blipFill>
          <p:spPr>
            <a:xfrm>
              <a:off x="584" y="3308"/>
              <a:ext cx="1338" cy="1338"/>
            </a:xfrm>
            <a:prstGeom prst="rect">
              <a:avLst/>
            </a:prstGeom>
          </p:spPr>
        </p:pic>
      </p:grpSp>
      <p:sp>
        <p:nvSpPr>
          <p:cNvPr id="41" name="文本框 7"/>
          <p:cNvSpPr txBox="1"/>
          <p:nvPr/>
        </p:nvSpPr>
        <p:spPr>
          <a:xfrm>
            <a:off x="1673860" y="5659120"/>
            <a:ext cx="856869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只要功夫深，铁杵磨成针</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grpSp>
        <p:nvGrpSpPr>
          <p:cNvPr id="4" name="组合 3"/>
          <p:cNvGrpSpPr/>
          <p:nvPr/>
        </p:nvGrpSpPr>
        <p:grpSpPr>
          <a:xfrm>
            <a:off x="2425065" y="740410"/>
            <a:ext cx="7294880" cy="650240"/>
            <a:chOff x="3302" y="3426"/>
            <a:chExt cx="10274" cy="632"/>
          </a:xfrm>
        </p:grpSpPr>
        <p:sp>
          <p:nvSpPr>
            <p:cNvPr id="7" name="圆角矩形 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请找出下列语段中引用的成分</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5" name="文本框 7"/>
          <p:cNvSpPr txBox="1"/>
          <p:nvPr/>
        </p:nvSpPr>
        <p:spPr>
          <a:xfrm>
            <a:off x="165735" y="213995"/>
            <a:ext cx="274002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2396 -0.00601852 L 0.807865 -0.00462963 " pathEditMode="relative" rAng="0" ptsTypes="">
                                      <p:cBhvr>
                                        <p:cTn id="6" dur="500" fill="hold"/>
                                        <p:tgtEl>
                                          <p:spTgt spid="6"/>
                                        </p:tgtEl>
                                        <p:attrNameLst>
                                          <p:attrName>ppt_x</p:attrName>
                                          <p:attrName>ppt_y</p:attrName>
                                        </p:attrNameLst>
                                      </p:cBhvr>
                                      <p:rCtr x="359" y="0"/>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subTnLst>
                                    <p:audio>
                                      <p:cMediaNode>
                                        <p:cTn display="1" masterRel="sameClick">
                                          <p:stCondLst>
                                            <p:cond evt="begin" delay="0">
                                              <p:tn val="7"/>
                                            </p:cond>
                                          </p:stCondLst>
                                          <p:endCondLst>
                                            <p:cond evt="onStopAudio" delay="0">
                                              <p:tgtEl>
                                                <p:sldTgt/>
                                              </p:tgtEl>
                                            </p:cond>
                                          </p:endCondLst>
                                        </p:cTn>
                                        <p:tgtEl>
                                          <p:sndTgt r:embed="rId3"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172396 -0.00601852 L 0.807865 -0.00462963 " pathEditMode="relative" rAng="0" ptsTypes="">
                                      <p:cBhvr>
                                        <p:cTn id="16" dur="500" fill="hold"/>
                                        <p:tgtEl>
                                          <p:spTgt spid="23"/>
                                        </p:tgtEl>
                                        <p:attrNameLst>
                                          <p:attrName>ppt_x</p:attrName>
                                          <p:attrName>ppt_y</p:attrName>
                                        </p:attrNameLst>
                                      </p:cBhvr>
                                      <p:rCtr x="359" y="0"/>
                                    </p:animMotion>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subTnLst>
                                    <p:audio>
                                      <p:cMediaNode>
                                        <p:cTn display="1" masterRel="sameClick">
                                          <p:stCondLst>
                                            <p:cond evt="begin" delay="0">
                                              <p:tn val="17"/>
                                            </p:cond>
                                          </p:stCondLst>
                                          <p:endCondLst>
                                            <p:cond evt="onStopAudio" delay="0">
                                              <p:tgtEl>
                                                <p:sldTgt/>
                                              </p:tgtEl>
                                            </p:cond>
                                          </p:endCondLst>
                                        </p:cTn>
                                        <p:tgtEl>
                                          <p:sndTgt r:embed="rId3" name="click.wav"/>
                                        </p:tgtEl>
                                      </p:cMediaNode>
                                    </p:audio>
                                  </p:subTnLst>
                                </p:cTn>
                              </p:par>
                              <p:par>
                                <p:cTn id="20" presetID="22" presetClass="entr" presetSubtype="8" fill="hold" nodeType="withEffect">
                                  <p:stCondLst>
                                    <p:cond delay="20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wipe(left)">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0172396 -0.00601852 L 0.807865 -0.00462963 " pathEditMode="relative" rAng="0" ptsTypes="">
                                      <p:cBhvr>
                                        <p:cTn id="26" dur="500" fill="hold"/>
                                        <p:tgtEl>
                                          <p:spTgt spid="32"/>
                                        </p:tgtEl>
                                        <p:attrNameLst>
                                          <p:attrName>ppt_x</p:attrName>
                                          <p:attrName>ppt_y</p:attrName>
                                        </p:attrNameLst>
                                      </p:cBhvr>
                                      <p:rCtr x="359" y="0"/>
                                    </p:animMotion>
                                  </p:childTnLst>
                                </p:cTn>
                              </p:par>
                              <p:par>
                                <p:cTn id="27" presetID="22" presetClass="entr" presetSubtype="8"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par>
                                <p:cTn id="30" presetID="22" presetClass="entr" presetSubtype="8" fill="hold" nodeType="withEffect">
                                  <p:stCondLst>
                                    <p:cond delay="20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wipe(left)">
                                      <p:cBhvr>
                                        <p:cTn id="32" dur="500"/>
                                        <p:tgtEl>
                                          <p:spTgt spid="3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0172396 -0.00601852 L 0.807865 -0.00462963 " pathEditMode="relative" rAng="0" ptsTypes="">
                                      <p:cBhvr>
                                        <p:cTn id="36" dur="500" fill="hold"/>
                                        <p:tgtEl>
                                          <p:spTgt spid="38"/>
                                        </p:tgtEl>
                                        <p:attrNameLst>
                                          <p:attrName>ppt_x</p:attrName>
                                          <p:attrName>ppt_y</p:attrName>
                                        </p:attrNameLst>
                                      </p:cBhvr>
                                      <p:rCtr x="359" y="0"/>
                                    </p:animMotion>
                                  </p:childTnLst>
                                </p:cTn>
                              </p:par>
                              <p:par>
                                <p:cTn id="37" presetID="22" presetClass="entr" presetSubtype="8"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subTnLst>
                                    <p:audio>
                                      <p:cMediaNode>
                                        <p:cTn display="1" masterRel="sameClick">
                                          <p:stCondLst>
                                            <p:cond evt="begin" delay="0">
                                              <p:tn val="37"/>
                                            </p:cond>
                                          </p:stCondLst>
                                          <p:endCondLst>
                                            <p:cond evt="onStopAudio" delay="0">
                                              <p:tgtEl>
                                                <p:sldTgt/>
                                              </p:tgtEl>
                                            </p:cond>
                                          </p:endCondLst>
                                        </p:cTn>
                                        <p:tgtEl>
                                          <p:sndTgt r:embed="rId3" name="click.wav"/>
                                        </p:tgtEl>
                                      </p:cMediaNode>
                                    </p:audio>
                                  </p:subTnLst>
                                </p:cTn>
                              </p:par>
                              <p:par>
                                <p:cTn id="40" presetID="22" presetClass="entr" presetSubtype="8" fill="hold" nodeType="withEffect">
                                  <p:stCondLst>
                                    <p:cond delay="20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wipe(left)">
                                      <p:cBhvr>
                                        <p:cTn id="42"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30" grpId="0" bldLvl="0" animBg="1"/>
      <p:bldP spid="37"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18515" y="15341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818515" y="15367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18515" y="153670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1"/>
            <a:stretch>
              <a:fillRect/>
            </a:stretch>
          </p:blipFill>
          <p:spPr>
            <a:xfrm>
              <a:off x="584" y="3308"/>
              <a:ext cx="1338" cy="1338"/>
            </a:xfrm>
            <a:prstGeom prst="rect">
              <a:avLst/>
            </a:prstGeom>
          </p:spPr>
        </p:pic>
      </p:grpSp>
      <p:sp>
        <p:nvSpPr>
          <p:cNvPr id="31" name="文本框 7"/>
          <p:cNvSpPr txBox="1"/>
          <p:nvPr/>
        </p:nvSpPr>
        <p:spPr>
          <a:xfrm>
            <a:off x="1675765" y="1689100"/>
            <a:ext cx="972566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我看他是醉翁之意不在酒啊，你千万小心，别上了他的当。</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19" name="圆角矩形 18"/>
          <p:cNvSpPr/>
          <p:nvPr/>
        </p:nvSpPr>
        <p:spPr>
          <a:xfrm>
            <a:off x="821055" y="28295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821055" y="28321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21055" y="2832100"/>
            <a:ext cx="852170" cy="889000"/>
            <a:chOff x="584" y="3246"/>
            <a:chExt cx="1342" cy="1400"/>
          </a:xfrm>
        </p:grpSpPr>
        <p:sp>
          <p:nvSpPr>
            <p:cNvPr id="24" name="椭圆 23"/>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我卡通1压缩"/>
            <p:cNvPicPr>
              <a:picLocks noChangeAspect="1"/>
            </p:cNvPicPr>
            <p:nvPr/>
          </p:nvPicPr>
          <p:blipFill>
            <a:blip r:embed="rId1"/>
            <a:stretch>
              <a:fillRect/>
            </a:stretch>
          </p:blipFill>
          <p:spPr>
            <a:xfrm>
              <a:off x="584" y="3308"/>
              <a:ext cx="1338" cy="1338"/>
            </a:xfrm>
            <a:prstGeom prst="rect">
              <a:avLst/>
            </a:prstGeom>
          </p:spPr>
        </p:pic>
      </p:grpSp>
      <p:sp>
        <p:nvSpPr>
          <p:cNvPr id="28" name="文本框 7"/>
          <p:cNvSpPr txBox="1"/>
          <p:nvPr/>
        </p:nvSpPr>
        <p:spPr>
          <a:xfrm>
            <a:off x="1665605" y="2997200"/>
            <a:ext cx="857631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醉翁之意不在酒</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sp>
        <p:nvSpPr>
          <p:cNvPr id="29" name="圆角矩形 28"/>
          <p:cNvSpPr/>
          <p:nvPr/>
        </p:nvSpPr>
        <p:spPr>
          <a:xfrm>
            <a:off x="821055" y="416179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21055" y="416433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21055" y="4164330"/>
            <a:ext cx="852170" cy="889000"/>
            <a:chOff x="584" y="3246"/>
            <a:chExt cx="1342" cy="1400"/>
          </a:xfrm>
        </p:grpSpPr>
        <p:sp>
          <p:nvSpPr>
            <p:cNvPr id="33" name="椭圆 32"/>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我卡通1压缩"/>
            <p:cNvPicPr>
              <a:picLocks noChangeAspect="1"/>
            </p:cNvPicPr>
            <p:nvPr/>
          </p:nvPicPr>
          <p:blipFill>
            <a:blip r:embed="rId1"/>
            <a:stretch>
              <a:fillRect/>
            </a:stretch>
          </p:blipFill>
          <p:spPr>
            <a:xfrm>
              <a:off x="584" y="3308"/>
              <a:ext cx="1338" cy="1338"/>
            </a:xfrm>
            <a:prstGeom prst="rect">
              <a:avLst/>
            </a:prstGeom>
          </p:spPr>
        </p:pic>
      </p:grpSp>
      <p:sp>
        <p:nvSpPr>
          <p:cNvPr id="35" name="文本框 7"/>
          <p:cNvSpPr txBox="1"/>
          <p:nvPr/>
        </p:nvSpPr>
        <p:spPr>
          <a:xfrm>
            <a:off x="1676400" y="4300220"/>
            <a:ext cx="9725025"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刚开学时，老师记不住大家的名字，常常张冠李戴。</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36" name="圆角矩形 35"/>
          <p:cNvSpPr/>
          <p:nvPr/>
        </p:nvSpPr>
        <p:spPr>
          <a:xfrm>
            <a:off x="818515" y="549402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818515" y="549656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18515" y="5496560"/>
            <a:ext cx="852170" cy="889000"/>
            <a:chOff x="584" y="3246"/>
            <a:chExt cx="1342" cy="1400"/>
          </a:xfrm>
        </p:grpSpPr>
        <p:sp>
          <p:nvSpPr>
            <p:cNvPr id="39" name="椭圆 38"/>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descr="我卡通1压缩"/>
            <p:cNvPicPr>
              <a:picLocks noChangeAspect="1"/>
            </p:cNvPicPr>
            <p:nvPr/>
          </p:nvPicPr>
          <p:blipFill>
            <a:blip r:embed="rId1"/>
            <a:stretch>
              <a:fillRect/>
            </a:stretch>
          </p:blipFill>
          <p:spPr>
            <a:xfrm>
              <a:off x="584" y="3308"/>
              <a:ext cx="1338" cy="1338"/>
            </a:xfrm>
            <a:prstGeom prst="rect">
              <a:avLst/>
            </a:prstGeom>
          </p:spPr>
        </p:pic>
      </p:grpSp>
      <p:sp>
        <p:nvSpPr>
          <p:cNvPr id="41" name="文本框 7"/>
          <p:cNvSpPr txBox="1"/>
          <p:nvPr/>
        </p:nvSpPr>
        <p:spPr>
          <a:xfrm>
            <a:off x="1673225" y="5661660"/>
            <a:ext cx="856869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张冠李戴</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grpSp>
        <p:nvGrpSpPr>
          <p:cNvPr id="4" name="组合 3"/>
          <p:cNvGrpSpPr/>
          <p:nvPr/>
        </p:nvGrpSpPr>
        <p:grpSpPr>
          <a:xfrm>
            <a:off x="2425065" y="740410"/>
            <a:ext cx="7294880" cy="650240"/>
            <a:chOff x="3302" y="3426"/>
            <a:chExt cx="10274" cy="632"/>
          </a:xfrm>
        </p:grpSpPr>
        <p:sp>
          <p:nvSpPr>
            <p:cNvPr id="7" name="圆角矩形 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请找出下列语段中引用的成分</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5" name="文本框 7"/>
          <p:cNvSpPr txBox="1"/>
          <p:nvPr/>
        </p:nvSpPr>
        <p:spPr>
          <a:xfrm>
            <a:off x="165735" y="213995"/>
            <a:ext cx="274002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2396 -0.00601852 L 0.807865 -0.00462963 " pathEditMode="relative" rAng="0" ptsTypes="">
                                      <p:cBhvr>
                                        <p:cTn id="6" dur="500" fill="hold"/>
                                        <p:tgtEl>
                                          <p:spTgt spid="6"/>
                                        </p:tgtEl>
                                        <p:attrNameLst>
                                          <p:attrName>ppt_x</p:attrName>
                                          <p:attrName>ppt_y</p:attrName>
                                        </p:attrNameLst>
                                      </p:cBhvr>
                                      <p:rCtr x="359" y="0"/>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subTnLst>
                                    <p:audio>
                                      <p:cMediaNode>
                                        <p:cTn display="1" masterRel="sameClick">
                                          <p:stCondLst>
                                            <p:cond evt="begin" delay="0">
                                              <p:tn val="7"/>
                                            </p:cond>
                                          </p:stCondLst>
                                          <p:endCondLst>
                                            <p:cond evt="onStopAudio" delay="0">
                                              <p:tgtEl>
                                                <p:sldTgt/>
                                              </p:tgtEl>
                                            </p:cond>
                                          </p:endCondLst>
                                        </p:cTn>
                                        <p:tgtEl>
                                          <p:sndTgt r:embed="rId3"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172396 -0.00601852 L 0.807865 -0.00462963 " pathEditMode="relative" rAng="0" ptsTypes="">
                                      <p:cBhvr>
                                        <p:cTn id="16" dur="500" fill="hold"/>
                                        <p:tgtEl>
                                          <p:spTgt spid="23"/>
                                        </p:tgtEl>
                                        <p:attrNameLst>
                                          <p:attrName>ppt_x</p:attrName>
                                          <p:attrName>ppt_y</p:attrName>
                                        </p:attrNameLst>
                                      </p:cBhvr>
                                      <p:rCtr x="359" y="0"/>
                                    </p:animMotion>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subTnLst>
                                    <p:audio>
                                      <p:cMediaNode>
                                        <p:cTn display="1" masterRel="sameClick">
                                          <p:stCondLst>
                                            <p:cond evt="begin" delay="0">
                                              <p:tn val="17"/>
                                            </p:cond>
                                          </p:stCondLst>
                                          <p:endCondLst>
                                            <p:cond evt="onStopAudio" delay="0">
                                              <p:tgtEl>
                                                <p:sldTgt/>
                                              </p:tgtEl>
                                            </p:cond>
                                          </p:endCondLst>
                                        </p:cTn>
                                        <p:tgtEl>
                                          <p:sndTgt r:embed="rId3" name="click.wav"/>
                                        </p:tgtEl>
                                      </p:cMediaNode>
                                    </p:audio>
                                  </p:subTnLst>
                                </p:cTn>
                              </p:par>
                              <p:par>
                                <p:cTn id="20" presetID="22" presetClass="entr" presetSubtype="8" fill="hold" nodeType="withEffect">
                                  <p:stCondLst>
                                    <p:cond delay="20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wipe(left)">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0172396 -0.00601852 L 0.807865 -0.00462963 " pathEditMode="relative" rAng="0" ptsTypes="">
                                      <p:cBhvr>
                                        <p:cTn id="26" dur="500" fill="hold"/>
                                        <p:tgtEl>
                                          <p:spTgt spid="32"/>
                                        </p:tgtEl>
                                        <p:attrNameLst>
                                          <p:attrName>ppt_x</p:attrName>
                                          <p:attrName>ppt_y</p:attrName>
                                        </p:attrNameLst>
                                      </p:cBhvr>
                                      <p:rCtr x="359" y="0"/>
                                    </p:animMotion>
                                  </p:childTnLst>
                                </p:cTn>
                              </p:par>
                              <p:par>
                                <p:cTn id="27" presetID="22" presetClass="entr" presetSubtype="8"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par>
                                <p:cTn id="30" presetID="22" presetClass="entr" presetSubtype="8" fill="hold" nodeType="withEffect">
                                  <p:stCondLst>
                                    <p:cond delay="20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wipe(left)">
                                      <p:cBhvr>
                                        <p:cTn id="32" dur="500"/>
                                        <p:tgtEl>
                                          <p:spTgt spid="3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0172396 -0.00601852 L 0.807865 -0.00462963 " pathEditMode="relative" rAng="0" ptsTypes="">
                                      <p:cBhvr>
                                        <p:cTn id="36" dur="500" fill="hold"/>
                                        <p:tgtEl>
                                          <p:spTgt spid="38"/>
                                        </p:tgtEl>
                                        <p:attrNameLst>
                                          <p:attrName>ppt_x</p:attrName>
                                          <p:attrName>ppt_y</p:attrName>
                                        </p:attrNameLst>
                                      </p:cBhvr>
                                      <p:rCtr x="359" y="0"/>
                                    </p:animMotion>
                                  </p:childTnLst>
                                </p:cTn>
                              </p:par>
                              <p:par>
                                <p:cTn id="37" presetID="22" presetClass="entr" presetSubtype="8"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subTnLst>
                                    <p:audio>
                                      <p:cMediaNode>
                                        <p:cTn display="1" masterRel="sameClick">
                                          <p:stCondLst>
                                            <p:cond evt="begin" delay="0">
                                              <p:tn val="37"/>
                                            </p:cond>
                                          </p:stCondLst>
                                          <p:endCondLst>
                                            <p:cond evt="onStopAudio" delay="0">
                                              <p:tgtEl>
                                                <p:sldTgt/>
                                              </p:tgtEl>
                                            </p:cond>
                                          </p:endCondLst>
                                        </p:cTn>
                                        <p:tgtEl>
                                          <p:sndTgt r:embed="rId3" name="click.wav"/>
                                        </p:tgtEl>
                                      </p:cMediaNode>
                                    </p:audio>
                                  </p:subTnLst>
                                </p:cTn>
                              </p:par>
                              <p:par>
                                <p:cTn id="40" presetID="22" presetClass="entr" presetSubtype="8" fill="hold" nodeType="withEffect">
                                  <p:stCondLst>
                                    <p:cond delay="20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wipe(left)">
                                      <p:cBhvr>
                                        <p:cTn id="42"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30" grpId="0" bldLvl="0" animBg="1"/>
      <p:bldP spid="37"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p:cNvSpPr/>
          <p:nvPr/>
        </p:nvSpPr>
        <p:spPr>
          <a:xfrm>
            <a:off x="8584565" y="157226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7" name="矩形: 圆角 56"/>
          <p:cNvSpPr/>
          <p:nvPr/>
        </p:nvSpPr>
        <p:spPr>
          <a:xfrm>
            <a:off x="8578215" y="2858135"/>
            <a:ext cx="2018665" cy="95821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8" name="矩形: 圆角 57"/>
          <p:cNvSpPr/>
          <p:nvPr/>
        </p:nvSpPr>
        <p:spPr>
          <a:xfrm>
            <a:off x="8578850" y="4330700"/>
            <a:ext cx="2038350" cy="98996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0" name="矩形: 圆角 59"/>
          <p:cNvSpPr/>
          <p:nvPr/>
        </p:nvSpPr>
        <p:spPr>
          <a:xfrm>
            <a:off x="8589010" y="5712460"/>
            <a:ext cx="2036445" cy="99949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cxnSp>
        <p:nvCxnSpPr>
          <p:cNvPr id="67" name="直接连接符 66"/>
          <p:cNvCxnSpPr>
            <a:stCxn id="17" idx="3"/>
            <a:endCxn id="24" idx="1"/>
          </p:cNvCxnSpPr>
          <p:nvPr/>
        </p:nvCxnSpPr>
        <p:spPr>
          <a:xfrm flipV="1">
            <a:off x="3735686" y="2054997"/>
            <a:ext cx="4848860" cy="762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69" name="直接连接符 68"/>
          <p:cNvCxnSpPr>
            <a:stCxn id="21" idx="3"/>
            <a:endCxn id="25" idx="1"/>
          </p:cNvCxnSpPr>
          <p:nvPr/>
        </p:nvCxnSpPr>
        <p:spPr>
          <a:xfrm flipV="1">
            <a:off x="3735291" y="3401462"/>
            <a:ext cx="4843780" cy="444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a:stCxn id="22" idx="3"/>
            <a:endCxn id="26" idx="1"/>
          </p:cNvCxnSpPr>
          <p:nvPr/>
        </p:nvCxnSpPr>
        <p:spPr>
          <a:xfrm>
            <a:off x="3716202" y="4863878"/>
            <a:ext cx="4862830" cy="952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3" name="直接连接符 72"/>
          <p:cNvCxnSpPr>
            <a:stCxn id="23" idx="3"/>
            <a:endCxn id="27" idx="1"/>
          </p:cNvCxnSpPr>
          <p:nvPr/>
        </p:nvCxnSpPr>
        <p:spPr>
          <a:xfrm>
            <a:off x="3716202" y="6236122"/>
            <a:ext cx="4872990" cy="1397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1"/>
          <a:stretch>
            <a:fillRect/>
          </a:stretch>
        </p:blipFill>
        <p:spPr>
          <a:xfrm>
            <a:off x="10732453" y="0"/>
            <a:ext cx="1459230" cy="1459230"/>
          </a:xfrm>
          <a:prstGeom prst="rect">
            <a:avLst/>
          </a:prstGeom>
        </p:spPr>
      </p:pic>
      <p:sp>
        <p:nvSpPr>
          <p:cNvPr id="10" name="矩形: 圆角 53"/>
          <p:cNvSpPr/>
          <p:nvPr/>
        </p:nvSpPr>
        <p:spPr>
          <a:xfrm>
            <a:off x="1711325" y="157035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1" name="矩形: 圆角 53"/>
          <p:cNvSpPr/>
          <p:nvPr/>
        </p:nvSpPr>
        <p:spPr>
          <a:xfrm>
            <a:off x="1710690" y="291338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1710690" y="435356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矩形: 圆角 53"/>
          <p:cNvSpPr/>
          <p:nvPr/>
        </p:nvSpPr>
        <p:spPr>
          <a:xfrm>
            <a:off x="1710055" y="57257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7" name="文本框 16"/>
          <p:cNvSpPr txBox="1"/>
          <p:nvPr/>
        </p:nvSpPr>
        <p:spPr>
          <a:xfrm>
            <a:off x="1711325" y="164719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保卫</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1" name="文本框 20"/>
          <p:cNvSpPr txBox="1"/>
          <p:nvPr/>
        </p:nvSpPr>
        <p:spPr>
          <a:xfrm>
            <a:off x="1710690" y="299085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撤退</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2" name="文本框 21"/>
          <p:cNvSpPr txBox="1"/>
          <p:nvPr/>
        </p:nvSpPr>
        <p:spPr>
          <a:xfrm>
            <a:off x="1691640" y="444881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被告</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3" name="文本框 22"/>
          <p:cNvSpPr txBox="1"/>
          <p:nvPr/>
        </p:nvSpPr>
        <p:spPr>
          <a:xfrm>
            <a:off x="1691640" y="582104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暴力</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4" name="文本框 23"/>
          <p:cNvSpPr txBox="1"/>
          <p:nvPr/>
        </p:nvSpPr>
        <p:spPr>
          <a:xfrm>
            <a:off x="8584565" y="163957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侵略</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5" name="文本框 24"/>
          <p:cNvSpPr txBox="1"/>
          <p:nvPr/>
        </p:nvSpPr>
        <p:spPr>
          <a:xfrm>
            <a:off x="8578850" y="298640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进攻</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6" name="文本框 25"/>
          <p:cNvSpPr txBox="1"/>
          <p:nvPr/>
        </p:nvSpPr>
        <p:spPr>
          <a:xfrm>
            <a:off x="8578850" y="445833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原告</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7" name="文本框 26"/>
          <p:cNvSpPr txBox="1"/>
          <p:nvPr/>
        </p:nvSpPr>
        <p:spPr>
          <a:xfrm>
            <a:off x="8589010" y="583501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和平</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扩展</a:t>
            </a:r>
            <a:r>
              <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 1</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4" name="文本框 7"/>
          <p:cNvSpPr txBox="1"/>
          <p:nvPr/>
        </p:nvSpPr>
        <p:spPr>
          <a:xfrm>
            <a:off x="237490" y="695325"/>
            <a:ext cx="1454150" cy="368300"/>
          </a:xfrm>
          <a:prstGeom prst="rect">
            <a:avLst/>
          </a:prstGeom>
          <a:noFill/>
        </p:spPr>
        <p:txBody>
          <a:bodyPr wrap="none">
            <a:spAutoFit/>
          </a:bodyPr>
          <a:lstStyle/>
          <a:p>
            <a:pPr lvl="0" algn="l">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Extension 1</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6" name="组合 5"/>
          <p:cNvGrpSpPr/>
          <p:nvPr/>
        </p:nvGrpSpPr>
        <p:grpSpPr>
          <a:xfrm>
            <a:off x="2425065" y="740410"/>
            <a:ext cx="7294880" cy="650240"/>
            <a:chOff x="3302" y="3426"/>
            <a:chExt cx="10274" cy="632"/>
          </a:xfrm>
        </p:grpSpPr>
        <p:sp>
          <p:nvSpPr>
            <p:cNvPr id="7" name="圆角矩形 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词汇：熟悉下列反义词</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par>
                                <p:cTn id="10" presetID="22" presetClass="entr" presetSubtype="1"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up)">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strVal val="#ppt_w*0.70"/>
                                          </p:val>
                                        </p:tav>
                                        <p:tav tm="100000">
                                          <p:val>
                                            <p:strVal val="#ppt_w"/>
                                          </p:val>
                                        </p:tav>
                                      </p:tavLst>
                                    </p:anim>
                                    <p:anim calcmode="lin" valueType="num">
                                      <p:cBhvr>
                                        <p:cTn id="18" dur="1000" fill="hold"/>
                                        <p:tgtEl>
                                          <p:spTgt spid="25"/>
                                        </p:tgtEl>
                                        <p:attrNameLst>
                                          <p:attrName>ppt_h</p:attrName>
                                        </p:attrNameLst>
                                      </p:cBhvr>
                                      <p:tavLst>
                                        <p:tav tm="0">
                                          <p:val>
                                            <p:strVal val="#ppt_h"/>
                                          </p:val>
                                        </p:tav>
                                        <p:tav tm="100000">
                                          <p:val>
                                            <p:strVal val="#ppt_h"/>
                                          </p:val>
                                        </p:tav>
                                      </p:tavLst>
                                    </p:anim>
                                    <p:animEffect transition="in" filter="fade">
                                      <p:cBhvr>
                                        <p:cTn id="19" dur="1000"/>
                                        <p:tgtEl>
                                          <p:spTgt spid="25"/>
                                        </p:tgtEl>
                                      </p:cBhvr>
                                    </p:animEffect>
                                  </p:childTnLst>
                                </p:cTn>
                              </p:par>
                              <p:par>
                                <p:cTn id="20" presetID="22" presetClass="entr" presetSubtype="1"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up)">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0.70"/>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par>
                                <p:cTn id="30" presetID="22" presetClass="entr" presetSubtype="4"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down)">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1000" fill="hold"/>
                                        <p:tgtEl>
                                          <p:spTgt spid="27"/>
                                        </p:tgtEl>
                                        <p:attrNameLst>
                                          <p:attrName>ppt_w</p:attrName>
                                        </p:attrNameLst>
                                      </p:cBhvr>
                                      <p:tavLst>
                                        <p:tav tm="0">
                                          <p:val>
                                            <p:strVal val="#ppt_w*0.70"/>
                                          </p:val>
                                        </p:tav>
                                        <p:tav tm="100000">
                                          <p:val>
                                            <p:strVal val="#ppt_w"/>
                                          </p:val>
                                        </p:tav>
                                      </p:tavLst>
                                    </p:anim>
                                    <p:anim calcmode="lin" valueType="num">
                                      <p:cBhvr>
                                        <p:cTn id="38" dur="1000" fill="hold"/>
                                        <p:tgtEl>
                                          <p:spTgt spid="27"/>
                                        </p:tgtEl>
                                        <p:attrNameLst>
                                          <p:attrName>ppt_h</p:attrName>
                                        </p:attrNameLst>
                                      </p:cBhvr>
                                      <p:tavLst>
                                        <p:tav tm="0">
                                          <p:val>
                                            <p:strVal val="#ppt_h"/>
                                          </p:val>
                                        </p:tav>
                                        <p:tav tm="100000">
                                          <p:val>
                                            <p:strVal val="#ppt_h"/>
                                          </p:val>
                                        </p:tav>
                                      </p:tavLst>
                                    </p:anim>
                                    <p:animEffect transition="in" filter="fade">
                                      <p:cBhvr>
                                        <p:cTn id="39" dur="1000"/>
                                        <p:tgtEl>
                                          <p:spTgt spid="27"/>
                                        </p:tgtEl>
                                      </p:cBhvr>
                                    </p:animEffect>
                                  </p:childTnLst>
                                </p:cTn>
                              </p:par>
                              <p:par>
                                <p:cTn id="40" presetID="22" presetClass="entr" presetSubtype="4"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down)">
                                      <p:cBhvr>
                                        <p:cTn id="4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p:cNvSpPr/>
          <p:nvPr/>
        </p:nvSpPr>
        <p:spPr>
          <a:xfrm>
            <a:off x="8578215" y="2397760"/>
            <a:ext cx="2018665" cy="95821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8" name="矩形: 圆角 57"/>
          <p:cNvSpPr/>
          <p:nvPr/>
        </p:nvSpPr>
        <p:spPr>
          <a:xfrm>
            <a:off x="8578850" y="3870325"/>
            <a:ext cx="2023110" cy="98996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0" name="矩形: 圆角 59"/>
          <p:cNvSpPr/>
          <p:nvPr/>
        </p:nvSpPr>
        <p:spPr>
          <a:xfrm>
            <a:off x="8589010" y="5252085"/>
            <a:ext cx="2020570" cy="99949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cxnSp>
        <p:nvCxnSpPr>
          <p:cNvPr id="69" name="直接连接符 68"/>
          <p:cNvCxnSpPr>
            <a:stCxn id="21" idx="3"/>
            <a:endCxn id="25" idx="1"/>
          </p:cNvCxnSpPr>
          <p:nvPr/>
        </p:nvCxnSpPr>
        <p:spPr>
          <a:xfrm flipV="1">
            <a:off x="3735291" y="2941087"/>
            <a:ext cx="4843780" cy="444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a:stCxn id="22" idx="3"/>
            <a:endCxn id="26" idx="1"/>
          </p:cNvCxnSpPr>
          <p:nvPr/>
        </p:nvCxnSpPr>
        <p:spPr>
          <a:xfrm>
            <a:off x="3716202" y="4403503"/>
            <a:ext cx="4862830" cy="1016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3" name="直接连接符 72"/>
          <p:cNvCxnSpPr>
            <a:stCxn id="23" idx="3"/>
            <a:endCxn id="27" idx="1"/>
          </p:cNvCxnSpPr>
          <p:nvPr/>
        </p:nvCxnSpPr>
        <p:spPr>
          <a:xfrm>
            <a:off x="3716202" y="5775747"/>
            <a:ext cx="4872990" cy="1397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1"/>
          <a:stretch>
            <a:fillRect/>
          </a:stretch>
        </p:blipFill>
        <p:spPr>
          <a:xfrm>
            <a:off x="10719753" y="0"/>
            <a:ext cx="1459230" cy="1459230"/>
          </a:xfrm>
          <a:prstGeom prst="rect">
            <a:avLst/>
          </a:prstGeom>
        </p:spPr>
      </p:pic>
      <p:sp>
        <p:nvSpPr>
          <p:cNvPr id="11" name="矩形: 圆角 53"/>
          <p:cNvSpPr/>
          <p:nvPr/>
        </p:nvSpPr>
        <p:spPr>
          <a:xfrm>
            <a:off x="1710690" y="245300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1710690" y="389318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矩形: 圆角 53"/>
          <p:cNvSpPr/>
          <p:nvPr/>
        </p:nvSpPr>
        <p:spPr>
          <a:xfrm>
            <a:off x="1710055" y="526542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21" name="文本框 20"/>
          <p:cNvSpPr txBox="1"/>
          <p:nvPr/>
        </p:nvSpPr>
        <p:spPr>
          <a:xfrm>
            <a:off x="1710690" y="253047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招标</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2" name="文本框 21"/>
          <p:cNvSpPr txBox="1"/>
          <p:nvPr/>
        </p:nvSpPr>
        <p:spPr>
          <a:xfrm>
            <a:off x="1691640" y="398843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独裁</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3" name="文本框 22"/>
          <p:cNvSpPr txBox="1"/>
          <p:nvPr/>
        </p:nvSpPr>
        <p:spPr>
          <a:xfrm>
            <a:off x="1691640" y="536067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书面</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5" name="文本框 24"/>
          <p:cNvSpPr txBox="1"/>
          <p:nvPr/>
        </p:nvSpPr>
        <p:spPr>
          <a:xfrm>
            <a:off x="8578850" y="252603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投标</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6" name="文本框 25"/>
          <p:cNvSpPr txBox="1"/>
          <p:nvPr/>
        </p:nvSpPr>
        <p:spPr>
          <a:xfrm>
            <a:off x="8578850" y="3998595"/>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民主</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7" name="文本框 26"/>
          <p:cNvSpPr txBox="1"/>
          <p:nvPr/>
        </p:nvSpPr>
        <p:spPr>
          <a:xfrm>
            <a:off x="8589010" y="5374640"/>
            <a:ext cx="2024380" cy="829945"/>
          </a:xfrm>
          <a:prstGeom prst="rect">
            <a:avLst/>
          </a:prstGeom>
          <a:noFill/>
        </p:spPr>
        <p:txBody>
          <a:bodyPr wrap="square" rtlCol="0">
            <a:spAutoFit/>
          </a:bodyPr>
          <a:lstStyle/>
          <a:p>
            <a:pPr algn="ctr"/>
            <a:r>
              <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口头</a:t>
            </a:r>
            <a:endParaRPr lang="zh-CN" altLang="en-US" sz="4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扩展</a:t>
            </a:r>
            <a:r>
              <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 1</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4" name="文本框 7"/>
          <p:cNvSpPr txBox="1"/>
          <p:nvPr/>
        </p:nvSpPr>
        <p:spPr>
          <a:xfrm>
            <a:off x="237490" y="695325"/>
            <a:ext cx="1454150" cy="368300"/>
          </a:xfrm>
          <a:prstGeom prst="rect">
            <a:avLst/>
          </a:prstGeom>
          <a:noFill/>
        </p:spPr>
        <p:txBody>
          <a:bodyPr wrap="none">
            <a:spAutoFit/>
          </a:bodyPr>
          <a:lstStyle/>
          <a:p>
            <a:pPr lvl="0" algn="l">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Extension 1</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6" name="组合 5"/>
          <p:cNvGrpSpPr/>
          <p:nvPr/>
        </p:nvGrpSpPr>
        <p:grpSpPr>
          <a:xfrm>
            <a:off x="2425065" y="740410"/>
            <a:ext cx="7294880" cy="650240"/>
            <a:chOff x="3302" y="3426"/>
            <a:chExt cx="10274" cy="632"/>
          </a:xfrm>
        </p:grpSpPr>
        <p:sp>
          <p:nvSpPr>
            <p:cNvPr id="7" name="圆角矩形 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词汇：熟悉下列反义词</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1000" fill="hold"/>
                                        <p:tgtEl>
                                          <p:spTgt spid="25"/>
                                        </p:tgtEl>
                                        <p:attrNameLst>
                                          <p:attrName>ppt_w</p:attrName>
                                        </p:attrNameLst>
                                      </p:cBhvr>
                                      <p:tavLst>
                                        <p:tav tm="0">
                                          <p:val>
                                            <p:strVal val="#ppt_w*0.70"/>
                                          </p:val>
                                        </p:tav>
                                        <p:tav tm="100000">
                                          <p:val>
                                            <p:strVal val="#ppt_w"/>
                                          </p:val>
                                        </p:tav>
                                      </p:tavLst>
                                    </p:anim>
                                    <p:anim calcmode="lin" valueType="num">
                                      <p:cBhvr>
                                        <p:cTn id="11" dur="1000" fill="hold"/>
                                        <p:tgtEl>
                                          <p:spTgt spid="25"/>
                                        </p:tgtEl>
                                        <p:attrNameLst>
                                          <p:attrName>ppt_h</p:attrName>
                                        </p:attrNameLst>
                                      </p:cBhvr>
                                      <p:tavLst>
                                        <p:tav tm="0">
                                          <p:val>
                                            <p:strVal val="#ppt_h"/>
                                          </p:val>
                                        </p:tav>
                                        <p:tav tm="100000">
                                          <p:val>
                                            <p:strVal val="#ppt_h"/>
                                          </p:val>
                                        </p:tav>
                                      </p:tavLst>
                                    </p:anim>
                                    <p:animEffect transition="in" filter="fade">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down)">
                                      <p:cBhvr>
                                        <p:cTn id="17" dur="500"/>
                                        <p:tgtEl>
                                          <p:spTgt spid="71"/>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1000" fill="hold"/>
                                        <p:tgtEl>
                                          <p:spTgt spid="26"/>
                                        </p:tgtEl>
                                        <p:attrNameLst>
                                          <p:attrName>ppt_w</p:attrName>
                                        </p:attrNameLst>
                                      </p:cBhvr>
                                      <p:tavLst>
                                        <p:tav tm="0">
                                          <p:val>
                                            <p:strVal val="#ppt_w*0.70"/>
                                          </p:val>
                                        </p:tav>
                                        <p:tav tm="100000">
                                          <p:val>
                                            <p:strVal val="#ppt_w"/>
                                          </p:val>
                                        </p:tav>
                                      </p:tavLst>
                                    </p:anim>
                                    <p:anim calcmode="lin" valueType="num">
                                      <p:cBhvr>
                                        <p:cTn id="21" dur="1000" fill="hold"/>
                                        <p:tgtEl>
                                          <p:spTgt spid="26"/>
                                        </p:tgtEl>
                                        <p:attrNameLst>
                                          <p:attrName>ppt_h</p:attrName>
                                        </p:attrNameLst>
                                      </p:cBhvr>
                                      <p:tavLst>
                                        <p:tav tm="0">
                                          <p:val>
                                            <p:strVal val="#ppt_h"/>
                                          </p:val>
                                        </p:tav>
                                        <p:tav tm="100000">
                                          <p:val>
                                            <p:strVal val="#ppt_h"/>
                                          </p:val>
                                        </p:tav>
                                      </p:tavLst>
                                    </p:anim>
                                    <p:animEffect transition="in" filter="fade">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down)">
                                      <p:cBhvr>
                                        <p:cTn id="27" dur="500"/>
                                        <p:tgtEl>
                                          <p:spTgt spid="73"/>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1000" fill="hold"/>
                                        <p:tgtEl>
                                          <p:spTgt spid="27"/>
                                        </p:tgtEl>
                                        <p:attrNameLst>
                                          <p:attrName>ppt_w</p:attrName>
                                        </p:attrNameLst>
                                      </p:cBhvr>
                                      <p:tavLst>
                                        <p:tav tm="0">
                                          <p:val>
                                            <p:strVal val="#ppt_w*0.70"/>
                                          </p:val>
                                        </p:tav>
                                        <p:tav tm="100000">
                                          <p:val>
                                            <p:strVal val="#ppt_w"/>
                                          </p:val>
                                        </p:tav>
                                      </p:tavLst>
                                    </p:anim>
                                    <p:anim calcmode="lin" valueType="num">
                                      <p:cBhvr>
                                        <p:cTn id="31" dur="1000" fill="hold"/>
                                        <p:tgtEl>
                                          <p:spTgt spid="27"/>
                                        </p:tgtEl>
                                        <p:attrNameLst>
                                          <p:attrName>ppt_h</p:attrName>
                                        </p:attrNameLst>
                                      </p:cBhvr>
                                      <p:tavLst>
                                        <p:tav tm="0">
                                          <p:val>
                                            <p:strVal val="#ppt_h"/>
                                          </p:val>
                                        </p:tav>
                                        <p:tav tm="100000">
                                          <p:val>
                                            <p:strVal val="#ppt_h"/>
                                          </p:val>
                                        </p:tav>
                                      </p:tavLst>
                                    </p:anim>
                                    <p:animEffect transition="in" filter="fade">
                                      <p:cBhvr>
                                        <p:cTn id="3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520" y="2139315"/>
            <a:ext cx="10523220" cy="3876675"/>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sz="2800" b="1"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大学毕业生想拿到</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文凭</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，首先得通过各</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科目</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的考试，考试时当然不能</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作弊</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，平时也不能总是</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旷课</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。除此以外，最重要的就是写好毕业论文了。论文</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格式</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要</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规范</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标题</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摘要</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注释</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等部分都要按照规定的格式书写，此外，论文应该</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要点</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突出，论证严密。一篇好的毕业论文很有可能</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刊登</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在专业</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刊物</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上呢。论文完成以后，就要进行论文答辩了。只要</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答辩</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通过，就可以愉快地参加毕业</a:t>
            </a:r>
            <a:r>
              <a:rPr sz="2800" b="1" u="sng" dirty="0">
                <a:solidFill>
                  <a:srgbClr val="FF0000"/>
                </a:solidFill>
                <a:latin typeface="华文楷体" panose="02010600040101010101" charset="-122"/>
                <a:ea typeface="华文楷体" panose="02010600040101010101" charset="-122"/>
                <a:cs typeface="华文楷体" panose="02010600040101010101" charset="-122"/>
                <a:sym typeface="+mn-ea"/>
              </a:rPr>
              <a:t>典礼</a:t>
            </a:r>
            <a:r>
              <a:rPr sz="2800" b="1" dirty="0">
                <a:solidFill>
                  <a:schemeClr val="tx1"/>
                </a:solidFill>
                <a:latin typeface="华文楷体" panose="02010600040101010101" charset="-122"/>
                <a:ea typeface="华文楷体" panose="02010600040101010101" charset="-122"/>
                <a:cs typeface="华文楷体" panose="02010600040101010101" charset="-122"/>
                <a:sym typeface="+mn-ea"/>
              </a:rPr>
              <a:t>了。</a:t>
            </a:r>
            <a:endParaRPr sz="28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grpSp>
        <p:nvGrpSpPr>
          <p:cNvPr id="7" name="组合 6"/>
          <p:cNvGrpSpPr/>
          <p:nvPr/>
        </p:nvGrpSpPr>
        <p:grpSpPr>
          <a:xfrm>
            <a:off x="2425065" y="740410"/>
            <a:ext cx="7294880" cy="650240"/>
            <a:chOff x="3302" y="3426"/>
            <a:chExt cx="10274" cy="632"/>
          </a:xfrm>
        </p:grpSpPr>
        <p:sp>
          <p:nvSpPr>
            <p:cNvPr id="8" name="圆角矩形 7"/>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阅读短文，熟悉下列文学方面的词语</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3"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扩展</a:t>
            </a:r>
            <a:r>
              <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 2</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695325"/>
            <a:ext cx="1454150" cy="368300"/>
          </a:xfrm>
          <a:prstGeom prst="rect">
            <a:avLst/>
          </a:prstGeom>
          <a:noFill/>
        </p:spPr>
        <p:txBody>
          <a:bodyPr wrap="none">
            <a:spAutoFit/>
          </a:bodyPr>
          <a:lstStyle/>
          <a:p>
            <a:pPr lvl="0" algn="l">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Extension 2</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custDataLst>
              <p:tags r:id="rId1"/>
            </p:custDataLst>
          </p:nvPr>
        </p:nvPicPr>
        <p:blipFill rotWithShape="1">
          <a:blip r:embed="rId2"/>
          <a:srcRect/>
          <a:stretch>
            <a:fillRect/>
          </a:stretch>
        </p:blipFill>
        <p:spPr>
          <a:xfrm>
            <a:off x="1005205" y="1005840"/>
            <a:ext cx="9963150" cy="570484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老师"/>
          <p:cNvPicPr>
            <a:picLocks noChangeAspect="1"/>
          </p:cNvPicPr>
          <p:nvPr/>
        </p:nvPicPr>
        <p:blipFill>
          <a:blip r:embed="rId3"/>
          <a:stretch>
            <a:fillRect/>
          </a:stretch>
        </p:blipFill>
        <p:spPr>
          <a:xfrm>
            <a:off x="9544685" y="2310130"/>
            <a:ext cx="4969510" cy="4838700"/>
          </a:xfrm>
          <a:prstGeom prst="rect">
            <a:avLst/>
          </a:prstGeom>
        </p:spPr>
      </p:pic>
      <p:sp>
        <p:nvSpPr>
          <p:cNvPr id="9" name="文本框 8"/>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1276985" y="2641600"/>
            <a:ext cx="8514080" cy="2749550"/>
          </a:xfrm>
          <a:prstGeom prst="rect">
            <a:avLst/>
          </a:prstGeom>
          <a:noFill/>
        </p:spPr>
        <p:txBody>
          <a:bodyPr wrap="square" rtlCol="0" anchor="t">
            <a:spAutoFit/>
          </a:bodyPr>
          <a:lstStyle/>
          <a:p>
            <a:pPr marL="342900" indent="-342900" algn="l">
              <a:lnSpc>
                <a:spcPct val="120000"/>
              </a:lnSpc>
              <a:buFont typeface="Arial" panose="020B0604020202020204" pitchFamily="34" charset="0"/>
              <a:buChar char="•"/>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本课讲述了中国古代外交史上一个经典的案例，蔺相如利用自己的智谋和勇气，出色完成了出使秦国的任务，既保全了赵国，又在道义上让秦国无话可说。</a:t>
            </a:r>
            <a:endPar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lnSpc>
                <a:spcPct val="12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endPar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marL="342900" indent="-342900" algn="l">
              <a:lnSpc>
                <a:spcPct val="120000"/>
              </a:lnSpc>
              <a:buFont typeface="Arial" panose="020B0604020202020204" pitchFamily="34" charset="0"/>
              <a:buChar char="•"/>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在你们国家的历史上一定也有这样的外交故事，请以“善于外交的......”为题写一个故事，字数不少于400字。</a:t>
            </a:r>
            <a:endPar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16" name="图片 15" descr="1"/>
          <p:cNvPicPr>
            <a:picLocks noChangeAspect="1"/>
          </p:cNvPicPr>
          <p:nvPr/>
        </p:nvPicPr>
        <p:blipFill>
          <a:blip r:embed="rId5"/>
          <a:stretch>
            <a:fillRect/>
          </a:stretch>
        </p:blipFill>
        <p:spPr>
          <a:xfrm>
            <a:off x="10718800" y="0"/>
            <a:ext cx="1459230" cy="1459230"/>
          </a:xfrm>
          <a:prstGeom prst="rect">
            <a:avLst/>
          </a:prstGeom>
        </p:spPr>
      </p:pic>
    </p:spTree>
    <p:custDataLst>
      <p:tags r:id="rId6"/>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2"/>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3"/>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endPar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4"/>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endPar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第二十七课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6  Lesson 27</a:t>
            </a:r>
            <a:endPar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圈套.jpg圈套"/>
          <p:cNvPicPr>
            <a:picLocks noChangeArrowheads="1"/>
          </p:cNvPicPr>
          <p:nvPr/>
        </p:nvPicPr>
        <p:blipFill>
          <a:blip r:embed="rId2"/>
          <a:srcRect/>
          <a:stretch>
            <a:fillRect/>
          </a:stretch>
        </p:blipFill>
        <p:spPr bwMode="auto">
          <a:xfrm>
            <a:off x="8188325" y="2513330"/>
            <a:ext cx="2778125" cy="18980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归还.jpg归还"/>
          <p:cNvPicPr>
            <a:picLocks noChangeArrowheads="1"/>
          </p:cNvPicPr>
          <p:nvPr/>
        </p:nvPicPr>
        <p:blipFill>
          <a:blip r:embed="rId3"/>
          <a:srcRect/>
          <a:stretch>
            <a:fillRect/>
          </a:stretch>
        </p:blipFill>
        <p:spPr bwMode="auto">
          <a:xfrm>
            <a:off x="8747760" y="5334000"/>
            <a:ext cx="1407160" cy="10560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爱不释手.jpg爱不释手"/>
          <p:cNvPicPr>
            <a:picLocks noChangeArrowheads="1"/>
          </p:cNvPicPr>
          <p:nvPr/>
        </p:nvPicPr>
        <p:blipFill>
          <a:blip r:embed="rId4"/>
          <a:srcRect/>
          <a:stretch>
            <a:fillRect/>
          </a:stretch>
        </p:blipFill>
        <p:spPr bwMode="auto">
          <a:xfrm>
            <a:off x="8899525" y="423545"/>
            <a:ext cx="1255395" cy="113347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Lenovo\Desktop\新建文件夹\吼.jpg吼"/>
          <p:cNvPicPr>
            <a:picLocks noChangeArrowheads="1"/>
          </p:cNvPicPr>
          <p:nvPr/>
        </p:nvPicPr>
        <p:blipFill>
          <a:blip r:embed="rId5"/>
          <a:srcRect/>
          <a:stretch>
            <a:fillRect/>
          </a:stretch>
        </p:blipFill>
        <p:spPr bwMode="auto">
          <a:xfrm>
            <a:off x="8912225" y="-1308100"/>
            <a:ext cx="1075055" cy="9118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Lenovo\Desktop\新建文件夹\从容.jpg从容"/>
          <p:cNvPicPr>
            <a:picLocks noChangeArrowheads="1"/>
          </p:cNvPicPr>
          <p:nvPr/>
        </p:nvPicPr>
        <p:blipFill>
          <a:blip r:embed="rId6"/>
          <a:srcRect/>
          <a:stretch>
            <a:fillRect/>
          </a:stretch>
        </p:blipFill>
        <p:spPr bwMode="auto">
          <a:xfrm>
            <a:off x="8899525" y="7372985"/>
            <a:ext cx="1101090" cy="7772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quān tào</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圈套</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n.trap,snare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7644765" cy="720090"/>
            <a:chOff x="197" y="9126"/>
            <a:chExt cx="8624" cy="1134"/>
          </a:xfrm>
        </p:grpSpPr>
        <p:sp>
          <p:nvSpPr>
            <p:cNvPr id="11" name="圆角矩形 10"/>
            <p:cNvSpPr/>
            <p:nvPr/>
          </p:nvSpPr>
          <p:spPr>
            <a:xfrm>
              <a:off x="197" y="9126"/>
              <a:ext cx="862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57" y="9282"/>
              <a:ext cx="769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这是敌人设下的圈套，我们千万不能上当！</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PA" val="v5.2.11"/>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PA" val="v5.2.11"/>
</p:tagLst>
</file>

<file path=ppt/tags/tag106.xml><?xml version="1.0" encoding="utf-8"?>
<p:tagLst xmlns:p="http://schemas.openxmlformats.org/presentationml/2006/main">
  <p:tag name="PA" val="v5.2.11"/>
</p:tagLst>
</file>

<file path=ppt/tags/tag107.xml><?xml version="1.0" encoding="utf-8"?>
<p:tagLst xmlns:p="http://schemas.openxmlformats.org/presentationml/2006/main">
  <p:tag name="PA" val="v5.2.11"/>
</p:tagLst>
</file>

<file path=ppt/tags/tag108.xml><?xml version="1.0" encoding="utf-8"?>
<p:tagLst xmlns:p="http://schemas.openxmlformats.org/presentationml/2006/main">
  <p:tag name="PA" val="v5.2.11"/>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PA" val="v5.2.11"/>
</p:tagLst>
</file>

<file path=ppt/tags/tag113.xml><?xml version="1.0" encoding="utf-8"?>
<p:tagLst xmlns:p="http://schemas.openxmlformats.org/presentationml/2006/main">
  <p:tag name="PA" val="v5.2.11"/>
</p:tagLst>
</file>

<file path=ppt/tags/tag114.xml><?xml version="1.0" encoding="utf-8"?>
<p:tagLst xmlns:p="http://schemas.openxmlformats.org/presentationml/2006/main">
  <p:tag name="PA" val="v5.2.11"/>
</p:tagLst>
</file>

<file path=ppt/tags/tag115.xml><?xml version="1.0" encoding="utf-8"?>
<p:tagLst xmlns:p="http://schemas.openxmlformats.org/presentationml/2006/main">
  <p:tag name="PA" val="v5.2.11"/>
</p:tagLst>
</file>

<file path=ppt/tags/tag116.xml><?xml version="1.0" encoding="utf-8"?>
<p:tagLst xmlns:p="http://schemas.openxmlformats.org/presentationml/2006/main">
  <p:tag name="PA" val="v5.2.11"/>
</p:tagLst>
</file>

<file path=ppt/tags/tag117.xml><?xml version="1.0" encoding="utf-8"?>
<p:tagLst xmlns:p="http://schemas.openxmlformats.org/presentationml/2006/main">
  <p:tag name="PA" val="v5.2.11"/>
</p:tagLst>
</file>

<file path=ppt/tags/tag118.xml><?xml version="1.0" encoding="utf-8"?>
<p:tagLst xmlns:p="http://schemas.openxmlformats.org/presentationml/2006/main">
  <p:tag name="PA" val="v5.2.11"/>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PA" val="v5.2.11"/>
</p:tagLst>
</file>

<file path=ppt/tags/tag132.xml><?xml version="1.0" encoding="utf-8"?>
<p:tagLst xmlns:p="http://schemas.openxmlformats.org/presentationml/2006/main">
  <p:tag name="PA" val="v5.2.11"/>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PA" val="v5.2.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11"/>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PA" val="v5.2.11"/>
</p:tagLst>
</file>

<file path=ppt/tags/tag143.xml><?xml version="1.0" encoding="utf-8"?>
<p:tagLst xmlns:p="http://schemas.openxmlformats.org/presentationml/2006/main">
  <p:tag name="PA" val="v5.2.11"/>
</p:tagLst>
</file>

<file path=ppt/tags/tag144.xml><?xml version="1.0" encoding="utf-8"?>
<p:tagLst xmlns:p="http://schemas.openxmlformats.org/presentationml/2006/main">
  <p:tag name="PA" val="v5.2.11"/>
</p:tagLst>
</file>

<file path=ppt/tags/tag145.xml><?xml version="1.0" encoding="utf-8"?>
<p:tagLst xmlns:p="http://schemas.openxmlformats.org/presentationml/2006/main">
  <p:tag name="PA" val="v5.2.11"/>
</p:tagLst>
</file>

<file path=ppt/tags/tag146.xml><?xml version="1.0" encoding="utf-8"?>
<p:tagLst xmlns:p="http://schemas.openxmlformats.org/presentationml/2006/main">
  <p:tag name="PA" val="v5.2.11"/>
</p:tagLst>
</file>

<file path=ppt/tags/tag147.xml><?xml version="1.0" encoding="utf-8"?>
<p:tagLst xmlns:p="http://schemas.openxmlformats.org/presentationml/2006/main">
  <p:tag name="PA" val="v5.2.11"/>
</p:tagLst>
</file>

<file path=ppt/tags/tag148.xml><?xml version="1.0" encoding="utf-8"?>
<p:tagLst xmlns:p="http://schemas.openxmlformats.org/presentationml/2006/main">
  <p:tag name="PA" val="v5.2.11"/>
</p:tagLst>
</file>

<file path=ppt/tags/tag149.xml><?xml version="1.0" encoding="utf-8"?>
<p:tagLst xmlns:p="http://schemas.openxmlformats.org/presentationml/2006/main">
  <p:tag name="PA" val="v5.2.1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11"/>
</p:tagLst>
</file>

<file path=ppt/tags/tag151.xml><?xml version="1.0" encoding="utf-8"?>
<p:tagLst xmlns:p="http://schemas.openxmlformats.org/presentationml/2006/main">
  <p:tag name="PA" val="v5.2.11"/>
</p:tagLst>
</file>

<file path=ppt/tags/tag152.xml><?xml version="1.0" encoding="utf-8"?>
<p:tagLst xmlns:p="http://schemas.openxmlformats.org/presentationml/2006/main">
  <p:tag name="PA" val="v5.2.11"/>
</p:tagLst>
</file>

<file path=ppt/tags/tag153.xml><?xml version="1.0" encoding="utf-8"?>
<p:tagLst xmlns:p="http://schemas.openxmlformats.org/presentationml/2006/main">
  <p:tag name="PA" val="v5.2.11"/>
</p:tagLst>
</file>

<file path=ppt/tags/tag154.xml><?xml version="1.0" encoding="utf-8"?>
<p:tagLst xmlns:p="http://schemas.openxmlformats.org/presentationml/2006/main">
  <p:tag name="PA" val="v5.2.11"/>
</p:tagLst>
</file>

<file path=ppt/tags/tag155.xml><?xml version="1.0" encoding="utf-8"?>
<p:tagLst xmlns:p="http://schemas.openxmlformats.org/presentationml/2006/main">
  <p:tag name="PA" val="v5.2.11"/>
</p:tagLst>
</file>

<file path=ppt/tags/tag156.xml><?xml version="1.0" encoding="utf-8"?>
<p:tagLst xmlns:p="http://schemas.openxmlformats.org/presentationml/2006/main">
  <p:tag name="PA" val="v5.2.11"/>
</p:tagLst>
</file>

<file path=ppt/tags/tag157.xml><?xml version="1.0" encoding="utf-8"?>
<p:tagLst xmlns:p="http://schemas.openxmlformats.org/presentationml/2006/main">
  <p:tag name="PA" val="v5.2.11"/>
</p:tagLst>
</file>

<file path=ppt/tags/tag158.xml><?xml version="1.0" encoding="utf-8"?>
<p:tagLst xmlns:p="http://schemas.openxmlformats.org/presentationml/2006/main">
  <p:tag name="PA" val="v5.2.11"/>
</p:tagLst>
</file>

<file path=ppt/tags/tag159.xml><?xml version="1.0" encoding="utf-8"?>
<p:tagLst xmlns:p="http://schemas.openxmlformats.org/presentationml/2006/main">
  <p:tag name="PA" val="v5.2.1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11"/>
</p:tagLst>
</file>

<file path=ppt/tags/tag161.xml><?xml version="1.0" encoding="utf-8"?>
<p:tagLst xmlns:p="http://schemas.openxmlformats.org/presentationml/2006/main">
  <p:tag name="PA" val="v5.2.11"/>
</p:tagLst>
</file>

<file path=ppt/tags/tag162.xml><?xml version="1.0" encoding="utf-8"?>
<p:tagLst xmlns:p="http://schemas.openxmlformats.org/presentationml/2006/main">
  <p:tag name="PA" val="v5.2.11"/>
</p:tagLst>
</file>

<file path=ppt/tags/tag163.xml><?xml version="1.0" encoding="utf-8"?>
<p:tagLst xmlns:p="http://schemas.openxmlformats.org/presentationml/2006/main">
  <p:tag name="PA" val="v5.2.11"/>
</p:tagLst>
</file>

<file path=ppt/tags/tag164.xml><?xml version="1.0" encoding="utf-8"?>
<p:tagLst xmlns:p="http://schemas.openxmlformats.org/presentationml/2006/main">
  <p:tag name="PA" val="v5.2.11"/>
</p:tagLst>
</file>

<file path=ppt/tags/tag165.xml><?xml version="1.0" encoding="utf-8"?>
<p:tagLst xmlns:p="http://schemas.openxmlformats.org/presentationml/2006/main">
  <p:tag name="PA" val="v5.2.11"/>
</p:tagLst>
</file>

<file path=ppt/tags/tag166.xml><?xml version="1.0" encoding="utf-8"?>
<p:tagLst xmlns:p="http://schemas.openxmlformats.org/presentationml/2006/main">
  <p:tag name="PA" val="v5.2.11"/>
</p:tagLst>
</file>

<file path=ppt/tags/tag167.xml><?xml version="1.0" encoding="utf-8"?>
<p:tagLst xmlns:p="http://schemas.openxmlformats.org/presentationml/2006/main">
  <p:tag name="PA" val="v5.2.11"/>
</p:tagLst>
</file>

<file path=ppt/tags/tag168.xml><?xml version="1.0" encoding="utf-8"?>
<p:tagLst xmlns:p="http://schemas.openxmlformats.org/presentationml/2006/main">
  <p:tag name="PA" val="v5.2.11"/>
</p:tagLst>
</file>

<file path=ppt/tags/tag169.xml><?xml version="1.0" encoding="utf-8"?>
<p:tagLst xmlns:p="http://schemas.openxmlformats.org/presentationml/2006/main">
  <p:tag name="PA" val="v5.2.1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PA" val="v5.2.11"/>
</p:tagLst>
</file>

<file path=ppt/tags/tag171.xml><?xml version="1.0" encoding="utf-8"?>
<p:tagLst xmlns:p="http://schemas.openxmlformats.org/presentationml/2006/main">
  <p:tag name="PA" val="v5.2.11"/>
</p:tagLst>
</file>

<file path=ppt/tags/tag172.xml><?xml version="1.0" encoding="utf-8"?>
<p:tagLst xmlns:p="http://schemas.openxmlformats.org/presentationml/2006/main">
  <p:tag name="PA" val="v5.2.11"/>
</p:tagLst>
</file>

<file path=ppt/tags/tag173.xml><?xml version="1.0" encoding="utf-8"?>
<p:tagLst xmlns:p="http://schemas.openxmlformats.org/presentationml/2006/main">
  <p:tag name="PA" val="v5.2.11"/>
</p:tagLst>
</file>

<file path=ppt/tags/tag174.xml><?xml version="1.0" encoding="utf-8"?>
<p:tagLst xmlns:p="http://schemas.openxmlformats.org/presentationml/2006/main">
  <p:tag name="PA" val="v5.2.11"/>
</p:tagLst>
</file>

<file path=ppt/tags/tag175.xml><?xml version="1.0" encoding="utf-8"?>
<p:tagLst xmlns:p="http://schemas.openxmlformats.org/presentationml/2006/main">
  <p:tag name="PA" val="v5.2.11"/>
</p:tagLst>
</file>

<file path=ppt/tags/tag176.xml><?xml version="1.0" encoding="utf-8"?>
<p:tagLst xmlns:p="http://schemas.openxmlformats.org/presentationml/2006/main">
  <p:tag name="PA" val="v5.2.11"/>
</p:tagLst>
</file>

<file path=ppt/tags/tag177.xml><?xml version="1.0" encoding="utf-8"?>
<p:tagLst xmlns:p="http://schemas.openxmlformats.org/presentationml/2006/main">
  <p:tag name="PA" val="v5.2.11"/>
</p:tagLst>
</file>

<file path=ppt/tags/tag178.xml><?xml version="1.0" encoding="utf-8"?>
<p:tagLst xmlns:p="http://schemas.openxmlformats.org/presentationml/2006/main">
  <p:tag name="PA" val="v5.2.11"/>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UNIT_PLACING_PICTURE_USER_VIEWPORT" val="{&quot;height&quot;:8984,&quot;width&quot;:15690}"/>
</p:tagLst>
</file>

<file path=ppt/tags/tag189.xml><?xml version="1.0" encoding="utf-8"?>
<p:tagLst xmlns:p="http://schemas.openxmlformats.org/presentationml/2006/main">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PA" val="v5.2.11"/>
</p:tagLst>
</file>

<file path=ppt/tags/tag191.xml><?xml version="1.0" encoding="utf-8"?>
<p:tagLst xmlns:p="http://schemas.openxmlformats.org/presentationml/2006/main">
  <p:tag name="PA" val="v5.2.11"/>
</p:tagLst>
</file>

<file path=ppt/tags/tag192.xml><?xml version="1.0" encoding="utf-8"?>
<p:tagLst xmlns:p="http://schemas.openxmlformats.org/presentationml/2006/main">
  <p:tag name="PA" val="v5.2.11"/>
</p:tagLst>
</file>

<file path=ppt/tags/tag193.xml><?xml version="1.0" encoding="utf-8"?>
<p:tagLst xmlns:p="http://schemas.openxmlformats.org/presentationml/2006/main">
  <p:tag name="PA" val="v5.2.11"/>
</p:tagLst>
</file>

<file path=ppt/tags/tag194.xml><?xml version="1.0" encoding="utf-8"?>
<p:tagLst xmlns:p="http://schemas.openxmlformats.org/presentationml/2006/main">
  <p:tag name="PA" val="v5.2.11"/>
</p:tagLst>
</file>

<file path=ppt/tags/tag195.xml><?xml version="1.0" encoding="utf-8"?>
<p:tagLst xmlns:p="http://schemas.openxmlformats.org/presentationml/2006/main">
  <p:tag name="PA" val="v5.2.11"/>
</p:tagLst>
</file>

<file path=ppt/tags/tag196.xml><?xml version="1.0" encoding="utf-8"?>
<p:tagLst xmlns:p="http://schemas.openxmlformats.org/presentationml/2006/main">
  <p:tag name="PA" val="v5.2.11"/>
</p:tagLst>
</file>

<file path=ppt/tags/tag197.xml><?xml version="1.0" encoding="utf-8"?>
<p:tagLst xmlns:p="http://schemas.openxmlformats.org/presentationml/2006/main">
  <p:tag name="PA" val="v5.2.11"/>
</p:tagLst>
</file>

<file path=ppt/tags/tag198.xml><?xml version="1.0" encoding="utf-8"?>
<p:tagLst xmlns:p="http://schemas.openxmlformats.org/presentationml/2006/main">
  <p:tag name="PA" val="v5.2.11"/>
</p:tagLst>
</file>

<file path=ppt/tags/tag199.xml><?xml version="1.0" encoding="utf-8"?>
<p:tagLst xmlns:p="http://schemas.openxmlformats.org/presentationml/2006/main">
  <p:tag name="PA" val="v5.2.1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PA" val="v5.2.11"/>
</p:tagLst>
</file>

<file path=ppt/tags/tag201.xml><?xml version="1.0" encoding="utf-8"?>
<p:tagLst xmlns:p="http://schemas.openxmlformats.org/presentationml/2006/main">
  <p:tag name="PA" val="v5.2.11"/>
</p:tagLst>
</file>

<file path=ppt/tags/tag202.xml><?xml version="1.0" encoding="utf-8"?>
<p:tagLst xmlns:p="http://schemas.openxmlformats.org/presentationml/2006/main">
  <p:tag name="PA" val="v5.2.11"/>
</p:tagLst>
</file>

<file path=ppt/tags/tag203.xml><?xml version="1.0" encoding="utf-8"?>
<p:tagLst xmlns:p="http://schemas.openxmlformats.org/presentationml/2006/main">
  <p:tag name="PA" val="v5.2.11"/>
</p:tagLst>
</file>

<file path=ppt/tags/tag204.xml><?xml version="1.0" encoding="utf-8"?>
<p:tagLst xmlns:p="http://schemas.openxmlformats.org/presentationml/2006/main">
  <p:tag name="PA" val="v5.2.11"/>
</p:tagLst>
</file>

<file path=ppt/tags/tag205.xml><?xml version="1.0" encoding="utf-8"?>
<p:tagLst xmlns:p="http://schemas.openxmlformats.org/presentationml/2006/main">
  <p:tag name="PA" val="v5.2.11"/>
</p:tagLst>
</file>

<file path=ppt/tags/tag206.xml><?xml version="1.0" encoding="utf-8"?>
<p:tagLst xmlns:p="http://schemas.openxmlformats.org/presentationml/2006/main">
  <p:tag name="PA" val="v5.2.11"/>
</p:tagLst>
</file>

<file path=ppt/tags/tag207.xml><?xml version="1.0" encoding="utf-8"?>
<p:tagLst xmlns:p="http://schemas.openxmlformats.org/presentationml/2006/main">
  <p:tag name="PA" val="v5.2.11"/>
</p:tagLst>
</file>

<file path=ppt/tags/tag208.xml><?xml version="1.0" encoding="utf-8"?>
<p:tagLst xmlns:p="http://schemas.openxmlformats.org/presentationml/2006/main">
  <p:tag name="PA" val="v5.2.11"/>
</p:tagLst>
</file>

<file path=ppt/tags/tag209.xml><?xml version="1.0" encoding="utf-8"?>
<p:tagLst xmlns:p="http://schemas.openxmlformats.org/presentationml/2006/main">
  <p:tag name="PA" val="v5.2.1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PA" val="v5.2.11"/>
</p:tagLst>
</file>

<file path=ppt/tags/tag211.xml><?xml version="1.0" encoding="utf-8"?>
<p:tagLst xmlns:p="http://schemas.openxmlformats.org/presentationml/2006/main">
  <p:tag name="PA" val="v5.2.11"/>
</p:tagLst>
</file>

<file path=ppt/tags/tag212.xml><?xml version="1.0" encoding="utf-8"?>
<p:tagLst xmlns:p="http://schemas.openxmlformats.org/presentationml/2006/main">
  <p:tag name="PA" val="v5.2.11"/>
</p:tagLst>
</file>

<file path=ppt/tags/tag213.xml><?xml version="1.0" encoding="utf-8"?>
<p:tagLst xmlns:p="http://schemas.openxmlformats.org/presentationml/2006/main">
  <p:tag name="PA" val="v5.2.11"/>
</p:tagLst>
</file>

<file path=ppt/tags/tag214.xml><?xml version="1.0" encoding="utf-8"?>
<p:tagLst xmlns:p="http://schemas.openxmlformats.org/presentationml/2006/main">
  <p:tag name="PA" val="v5.2.11"/>
</p:tagLst>
</file>

<file path=ppt/tags/tag215.xml><?xml version="1.0" encoding="utf-8"?>
<p:tagLst xmlns:p="http://schemas.openxmlformats.org/presentationml/2006/main">
  <p:tag name="PA" val="v5.2.11"/>
</p:tagLst>
</file>

<file path=ppt/tags/tag216.xml><?xml version="1.0" encoding="utf-8"?>
<p:tagLst xmlns:p="http://schemas.openxmlformats.org/presentationml/2006/main">
  <p:tag name="PA" val="v5.2.11"/>
</p:tagLst>
</file>

<file path=ppt/tags/tag217.xml><?xml version="1.0" encoding="utf-8"?>
<p:tagLst xmlns:p="http://schemas.openxmlformats.org/presentationml/2006/main">
  <p:tag name="PA" val="v5.2.11"/>
</p:tagLst>
</file>

<file path=ppt/tags/tag218.xml><?xml version="1.0" encoding="utf-8"?>
<p:tagLst xmlns:p="http://schemas.openxmlformats.org/presentationml/2006/main">
  <p:tag name="PA" val="v5.2.11"/>
</p:tagLst>
</file>

<file path=ppt/tags/tag219.xml><?xml version="1.0" encoding="utf-8"?>
<p:tagLst xmlns:p="http://schemas.openxmlformats.org/presentationml/2006/main">
  <p:tag name="PA" val="v5.2.1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A" val="v5.2.11"/>
</p:tagLst>
</file>

<file path=ppt/tags/tag221.xml><?xml version="1.0" encoding="utf-8"?>
<p:tagLst xmlns:p="http://schemas.openxmlformats.org/presentationml/2006/main">
  <p:tag name="PA" val="v5.2.11"/>
</p:tagLst>
</file>

<file path=ppt/tags/tag222.xml><?xml version="1.0" encoding="utf-8"?>
<p:tagLst xmlns:p="http://schemas.openxmlformats.org/presentationml/2006/main">
  <p:tag name="PA" val="v5.2.11"/>
</p:tagLst>
</file>

<file path=ppt/tags/tag223.xml><?xml version="1.0" encoding="utf-8"?>
<p:tagLst xmlns:p="http://schemas.openxmlformats.org/presentationml/2006/main">
  <p:tag name="PA" val="v5.2.11"/>
</p:tagLst>
</file>

<file path=ppt/tags/tag224.xml><?xml version="1.0" encoding="utf-8"?>
<p:tagLst xmlns:p="http://schemas.openxmlformats.org/presentationml/2006/main">
  <p:tag name="PA" val="v5.2.11"/>
</p:tagLst>
</file>

<file path=ppt/tags/tag225.xml><?xml version="1.0" encoding="utf-8"?>
<p:tagLst xmlns:p="http://schemas.openxmlformats.org/presentationml/2006/main">
  <p:tag name="PA" val="v5.2.11"/>
</p:tagLst>
</file>

<file path=ppt/tags/tag226.xml><?xml version="1.0" encoding="utf-8"?>
<p:tagLst xmlns:p="http://schemas.openxmlformats.org/presentationml/2006/main">
  <p:tag name="PA" val="v5.2.11"/>
</p:tagLst>
</file>

<file path=ppt/tags/tag227.xml><?xml version="1.0" encoding="utf-8"?>
<p:tagLst xmlns:p="http://schemas.openxmlformats.org/presentationml/2006/main">
  <p:tag name="PA" val="v5.2.11"/>
</p:tagLst>
</file>

<file path=ppt/tags/tag228.xml><?xml version="1.0" encoding="utf-8"?>
<p:tagLst xmlns:p="http://schemas.openxmlformats.org/presentationml/2006/main">
  <p:tag name="PA" val="v5.2.11"/>
</p:tagLst>
</file>

<file path=ppt/tags/tag229.xml><?xml version="1.0" encoding="utf-8"?>
<p:tagLst xmlns:p="http://schemas.openxmlformats.org/presentationml/2006/main">
  <p:tag name="PA" val="v5.2.1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PA" val="v5.2.11"/>
</p:tagLst>
</file>

<file path=ppt/tags/tag231.xml><?xml version="1.0" encoding="utf-8"?>
<p:tagLst xmlns:p="http://schemas.openxmlformats.org/presentationml/2006/main">
  <p:tag name="PA" val="v5.2.11"/>
</p:tagLst>
</file>

<file path=ppt/tags/tag232.xml><?xml version="1.0" encoding="utf-8"?>
<p:tagLst xmlns:p="http://schemas.openxmlformats.org/presentationml/2006/main">
  <p:tag name="PA" val="v5.2.11"/>
</p:tagLst>
</file>

<file path=ppt/tags/tag233.xml><?xml version="1.0" encoding="utf-8"?>
<p:tagLst xmlns:p="http://schemas.openxmlformats.org/presentationml/2006/main">
  <p:tag name="PA" val="v5.2.11"/>
</p:tagLst>
</file>

<file path=ppt/tags/tag234.xml><?xml version="1.0" encoding="utf-8"?>
<p:tagLst xmlns:p="http://schemas.openxmlformats.org/presentationml/2006/main">
  <p:tag name="PA" val="v5.2.11"/>
</p:tagLst>
</file>

<file path=ppt/tags/tag235.xml><?xml version="1.0" encoding="utf-8"?>
<p:tagLst xmlns:p="http://schemas.openxmlformats.org/presentationml/2006/main">
  <p:tag name="PA" val="v5.2.11"/>
</p:tagLst>
</file>

<file path=ppt/tags/tag236.xml><?xml version="1.0" encoding="utf-8"?>
<p:tagLst xmlns:p="http://schemas.openxmlformats.org/presentationml/2006/main">
  <p:tag name="PA" val="v5.2.11"/>
</p:tagLst>
</file>

<file path=ppt/tags/tag237.xml><?xml version="1.0" encoding="utf-8"?>
<p:tagLst xmlns:p="http://schemas.openxmlformats.org/presentationml/2006/main">
  <p:tag name="PA" val="v5.2.11"/>
</p:tagLst>
</file>

<file path=ppt/tags/tag238.xml><?xml version="1.0" encoding="utf-8"?>
<p:tagLst xmlns:p="http://schemas.openxmlformats.org/presentationml/2006/main">
  <p:tag name="PA" val="v5.2.11"/>
</p:tagLst>
</file>

<file path=ppt/tags/tag239.xml><?xml version="1.0" encoding="utf-8"?>
<p:tagLst xmlns:p="http://schemas.openxmlformats.org/presentationml/2006/main">
  <p:tag name="PA" val="v5.2.1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PA" val="v5.2.11"/>
</p:tagLst>
</file>

<file path=ppt/tags/tag241.xml><?xml version="1.0" encoding="utf-8"?>
<p:tagLst xmlns:p="http://schemas.openxmlformats.org/presentationml/2006/main">
  <p:tag name="PA" val="v5.2.11"/>
</p:tagLst>
</file>

<file path=ppt/tags/tag242.xml><?xml version="1.0" encoding="utf-8"?>
<p:tagLst xmlns:p="http://schemas.openxmlformats.org/presentationml/2006/main">
  <p:tag name="PA" val="v5.2.11"/>
</p:tagLst>
</file>

<file path=ppt/tags/tag243.xml><?xml version="1.0" encoding="utf-8"?>
<p:tagLst xmlns:p="http://schemas.openxmlformats.org/presentationml/2006/main">
  <p:tag name="PA" val="v5.2.11"/>
</p:tagLst>
</file>

<file path=ppt/tags/tag244.xml><?xml version="1.0" encoding="utf-8"?>
<p:tagLst xmlns:p="http://schemas.openxmlformats.org/presentationml/2006/main">
  <p:tag name="PA" val="v5.2.11"/>
</p:tagLst>
</file>

<file path=ppt/tags/tag245.xml><?xml version="1.0" encoding="utf-8"?>
<p:tagLst xmlns:p="http://schemas.openxmlformats.org/presentationml/2006/main">
  <p:tag name="PA" val="v5.2.11"/>
</p:tagLst>
</file>

<file path=ppt/tags/tag246.xml><?xml version="1.0" encoding="utf-8"?>
<p:tagLst xmlns:p="http://schemas.openxmlformats.org/presentationml/2006/main">
  <p:tag name="PA" val="v5.2.11"/>
</p:tagLst>
</file>

<file path=ppt/tags/tag247.xml><?xml version="1.0" encoding="utf-8"?>
<p:tagLst xmlns:p="http://schemas.openxmlformats.org/presentationml/2006/main">
  <p:tag name="PA" val="v5.2.11"/>
</p:tagLst>
</file>

<file path=ppt/tags/tag248.xml><?xml version="1.0" encoding="utf-8"?>
<p:tagLst xmlns:p="http://schemas.openxmlformats.org/presentationml/2006/main">
  <p:tag name="PA" val="v5.2.11"/>
</p:tagLst>
</file>

<file path=ppt/tags/tag249.xml><?xml version="1.0" encoding="utf-8"?>
<p:tagLst xmlns:p="http://schemas.openxmlformats.org/presentationml/2006/main">
  <p:tag name="PA" val="v5.2.1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PA" val="v5.2.11"/>
</p:tagLst>
</file>

<file path=ppt/tags/tag251.xml><?xml version="1.0" encoding="utf-8"?>
<p:tagLst xmlns:p="http://schemas.openxmlformats.org/presentationml/2006/main">
  <p:tag name="PA" val="v5.2.11"/>
</p:tagLst>
</file>

<file path=ppt/tags/tag252.xml><?xml version="1.0" encoding="utf-8"?>
<p:tagLst xmlns:p="http://schemas.openxmlformats.org/presentationml/2006/main">
  <p:tag name="PA" val="v5.2.11"/>
</p:tagLst>
</file>

<file path=ppt/tags/tag253.xml><?xml version="1.0" encoding="utf-8"?>
<p:tagLst xmlns:p="http://schemas.openxmlformats.org/presentationml/2006/main">
  <p:tag name="PA" val="v5.2.11"/>
</p:tagLst>
</file>

<file path=ppt/tags/tag254.xml><?xml version="1.0" encoding="utf-8"?>
<p:tagLst xmlns:p="http://schemas.openxmlformats.org/presentationml/2006/main">
  <p:tag name="PA" val="v5.2.11"/>
</p:tagLst>
</file>

<file path=ppt/tags/tag255.xml><?xml version="1.0" encoding="utf-8"?>
<p:tagLst xmlns:p="http://schemas.openxmlformats.org/presentationml/2006/main">
  <p:tag name="PA" val="v5.2.11"/>
</p:tagLst>
</file>

<file path=ppt/tags/tag256.xml><?xml version="1.0" encoding="utf-8"?>
<p:tagLst xmlns:p="http://schemas.openxmlformats.org/presentationml/2006/main">
  <p:tag name="PA" val="v5.2.11"/>
</p:tagLst>
</file>

<file path=ppt/tags/tag257.xml><?xml version="1.0" encoding="utf-8"?>
<p:tagLst xmlns:p="http://schemas.openxmlformats.org/presentationml/2006/main">
  <p:tag name="PA" val="v5.2.11"/>
</p:tagLst>
</file>

<file path=ppt/tags/tag258.xml><?xml version="1.0" encoding="utf-8"?>
<p:tagLst xmlns:p="http://schemas.openxmlformats.org/presentationml/2006/main">
  <p:tag name="PA" val="v5.2.11"/>
</p:tagLst>
</file>

<file path=ppt/tags/tag259.xml><?xml version="1.0" encoding="utf-8"?>
<p:tagLst xmlns:p="http://schemas.openxmlformats.org/presentationml/2006/main">
  <p:tag name="PA" val="v5.2.1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PA" val="v5.2.11"/>
</p:tagLst>
</file>

<file path=ppt/tags/tag261.xml><?xml version="1.0" encoding="utf-8"?>
<p:tagLst xmlns:p="http://schemas.openxmlformats.org/presentationml/2006/main">
  <p:tag name="PA" val="v5.2.11"/>
</p:tagLst>
</file>

<file path=ppt/tags/tag262.xml><?xml version="1.0" encoding="utf-8"?>
<p:tagLst xmlns:p="http://schemas.openxmlformats.org/presentationml/2006/main">
  <p:tag name="PA" val="v5.2.11"/>
</p:tagLst>
</file>

<file path=ppt/tags/tag263.xml><?xml version="1.0" encoding="utf-8"?>
<p:tagLst xmlns:p="http://schemas.openxmlformats.org/presentationml/2006/main">
  <p:tag name="PA" val="v5.2.11"/>
</p:tagLst>
</file>

<file path=ppt/tags/tag264.xml><?xml version="1.0" encoding="utf-8"?>
<p:tagLst xmlns:p="http://schemas.openxmlformats.org/presentationml/2006/main">
  <p:tag name="PA" val="v5.2.11"/>
</p:tagLst>
</file>

<file path=ppt/tags/tag265.xml><?xml version="1.0" encoding="utf-8"?>
<p:tagLst xmlns:p="http://schemas.openxmlformats.org/presentationml/2006/main">
  <p:tag name="PA" val="v5.2.11"/>
</p:tagLst>
</file>

<file path=ppt/tags/tag266.xml><?xml version="1.0" encoding="utf-8"?>
<p:tagLst xmlns:p="http://schemas.openxmlformats.org/presentationml/2006/main">
  <p:tag name="PA" val="v5.2.11"/>
</p:tagLst>
</file>

<file path=ppt/tags/tag267.xml><?xml version="1.0" encoding="utf-8"?>
<p:tagLst xmlns:p="http://schemas.openxmlformats.org/presentationml/2006/main">
  <p:tag name="PA" val="v5.2.11"/>
</p:tagLst>
</file>

<file path=ppt/tags/tag268.xml><?xml version="1.0" encoding="utf-8"?>
<p:tagLst xmlns:p="http://schemas.openxmlformats.org/presentationml/2006/main">
  <p:tag name="PA" val="v5.2.11"/>
</p:tagLst>
</file>

<file path=ppt/tags/tag269.xml><?xml version="1.0" encoding="utf-8"?>
<p:tagLst xmlns:p="http://schemas.openxmlformats.org/presentationml/2006/main">
  <p:tag name="PA" val="v5.2.1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PA" val="v5.2.11"/>
</p:tagLst>
</file>

<file path=ppt/tags/tag271.xml><?xml version="1.0" encoding="utf-8"?>
<p:tagLst xmlns:p="http://schemas.openxmlformats.org/presentationml/2006/main">
  <p:tag name="PA" val="v5.2.11"/>
</p:tagLst>
</file>

<file path=ppt/tags/tag272.xml><?xml version="1.0" encoding="utf-8"?>
<p:tagLst xmlns:p="http://schemas.openxmlformats.org/presentationml/2006/main">
  <p:tag name="PA" val="v5.2.11"/>
</p:tagLst>
</file>

<file path=ppt/tags/tag273.xml><?xml version="1.0" encoding="utf-8"?>
<p:tagLst xmlns:p="http://schemas.openxmlformats.org/presentationml/2006/main">
  <p:tag name="PA" val="v5.2.11"/>
</p:tagLst>
</file>

<file path=ppt/tags/tag274.xml><?xml version="1.0" encoding="utf-8"?>
<p:tagLst xmlns:p="http://schemas.openxmlformats.org/presentationml/2006/main">
  <p:tag name="PA" val="v5.2.11"/>
</p:tagLst>
</file>

<file path=ppt/tags/tag275.xml><?xml version="1.0" encoding="utf-8"?>
<p:tagLst xmlns:p="http://schemas.openxmlformats.org/presentationml/2006/main">
  <p:tag name="PA" val="v5.2.11"/>
</p:tagLst>
</file>

<file path=ppt/tags/tag276.xml><?xml version="1.0" encoding="utf-8"?>
<p:tagLst xmlns:p="http://schemas.openxmlformats.org/presentationml/2006/main">
  <p:tag name="PA" val="v5.2.11"/>
</p:tagLst>
</file>

<file path=ppt/tags/tag277.xml><?xml version="1.0" encoding="utf-8"?>
<p:tagLst xmlns:p="http://schemas.openxmlformats.org/presentationml/2006/main">
  <p:tag name="PA" val="v5.2.11"/>
</p:tagLst>
</file>

<file path=ppt/tags/tag278.xml><?xml version="1.0" encoding="utf-8"?>
<p:tagLst xmlns:p="http://schemas.openxmlformats.org/presentationml/2006/main">
  <p:tag name="PA" val="v5.2.11"/>
</p:tagLst>
</file>

<file path=ppt/tags/tag279.xml><?xml version="1.0" encoding="utf-8"?>
<p:tagLst xmlns:p="http://schemas.openxmlformats.org/presentationml/2006/main">
  <p:tag name="PA" val="v5.2.1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PA" val="v5.2.11"/>
</p:tagLst>
</file>

<file path=ppt/tags/tag281.xml><?xml version="1.0" encoding="utf-8"?>
<p:tagLst xmlns:p="http://schemas.openxmlformats.org/presentationml/2006/main">
  <p:tag name="PA" val="v5.2.11"/>
</p:tagLst>
</file>

<file path=ppt/tags/tag282.xml><?xml version="1.0" encoding="utf-8"?>
<p:tagLst xmlns:p="http://schemas.openxmlformats.org/presentationml/2006/main">
  <p:tag name="PA" val="v5.2.11"/>
</p:tagLst>
</file>

<file path=ppt/tags/tag283.xml><?xml version="1.0" encoding="utf-8"?>
<p:tagLst xmlns:p="http://schemas.openxmlformats.org/presentationml/2006/main">
  <p:tag name="PA" val="v5.2.11"/>
</p:tagLst>
</file>

<file path=ppt/tags/tag284.xml><?xml version="1.0" encoding="utf-8"?>
<p:tagLst xmlns:p="http://schemas.openxmlformats.org/presentationml/2006/main">
  <p:tag name="PA" val="v5.2.11"/>
</p:tagLst>
</file>

<file path=ppt/tags/tag285.xml><?xml version="1.0" encoding="utf-8"?>
<p:tagLst xmlns:p="http://schemas.openxmlformats.org/presentationml/2006/main">
  <p:tag name="PA" val="v5.2.11"/>
</p:tagLst>
</file>

<file path=ppt/tags/tag286.xml><?xml version="1.0" encoding="utf-8"?>
<p:tagLst xmlns:p="http://schemas.openxmlformats.org/presentationml/2006/main">
  <p:tag name="PA" val="v5.2.11"/>
</p:tagLst>
</file>

<file path=ppt/tags/tag287.xml><?xml version="1.0" encoding="utf-8"?>
<p:tagLst xmlns:p="http://schemas.openxmlformats.org/presentationml/2006/main">
  <p:tag name="PA" val="v5.2.11"/>
</p:tagLst>
</file>

<file path=ppt/tags/tag288.xml><?xml version="1.0" encoding="utf-8"?>
<p:tagLst xmlns:p="http://schemas.openxmlformats.org/presentationml/2006/main">
  <p:tag name="PA" val="v5.2.11"/>
</p:tagLst>
</file>

<file path=ppt/tags/tag289.xml><?xml version="1.0" encoding="utf-8"?>
<p:tagLst xmlns:p="http://schemas.openxmlformats.org/presentationml/2006/main">
  <p:tag name="PA" val="v5.2.1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PA" val="v5.2.11"/>
</p:tagLst>
</file>

<file path=ppt/tags/tag291.xml><?xml version="1.0" encoding="utf-8"?>
<p:tagLst xmlns:p="http://schemas.openxmlformats.org/presentationml/2006/main">
  <p:tag name="PA" val="v5.2.11"/>
</p:tagLst>
</file>

<file path=ppt/tags/tag292.xml><?xml version="1.0" encoding="utf-8"?>
<p:tagLst xmlns:p="http://schemas.openxmlformats.org/presentationml/2006/main">
  <p:tag name="PA" val="v5.2.11"/>
</p:tagLst>
</file>

<file path=ppt/tags/tag293.xml><?xml version="1.0" encoding="utf-8"?>
<p:tagLst xmlns:p="http://schemas.openxmlformats.org/presentationml/2006/main">
  <p:tag name="PA" val="v5.2.11"/>
</p:tagLst>
</file>

<file path=ppt/tags/tag294.xml><?xml version="1.0" encoding="utf-8"?>
<p:tagLst xmlns:p="http://schemas.openxmlformats.org/presentationml/2006/main">
  <p:tag name="PA" val="v5.2.11"/>
</p:tagLst>
</file>

<file path=ppt/tags/tag295.xml><?xml version="1.0" encoding="utf-8"?>
<p:tagLst xmlns:p="http://schemas.openxmlformats.org/presentationml/2006/main">
  <p:tag name="PA" val="v5.2.11"/>
</p:tagLst>
</file>

<file path=ppt/tags/tag296.xml><?xml version="1.0" encoding="utf-8"?>
<p:tagLst xmlns:p="http://schemas.openxmlformats.org/presentationml/2006/main">
  <p:tag name="PA" val="v5.2.11"/>
</p:tagLst>
</file>

<file path=ppt/tags/tag297.xml><?xml version="1.0" encoding="utf-8"?>
<p:tagLst xmlns:p="http://schemas.openxmlformats.org/presentationml/2006/main">
  <p:tag name="PA" val="v5.2.11"/>
</p:tagLst>
</file>

<file path=ppt/tags/tag298.xml><?xml version="1.0" encoding="utf-8"?>
<p:tagLst xmlns:p="http://schemas.openxmlformats.org/presentationml/2006/main">
  <p:tag name="PA" val="v5.2.11"/>
</p:tagLst>
</file>

<file path=ppt/tags/tag299.xml><?xml version="1.0" encoding="utf-8"?>
<p:tagLst xmlns:p="http://schemas.openxmlformats.org/presentationml/2006/main">
  <p:tag name="PA" val="v5.2.1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PA" val="v5.2.11"/>
</p:tagLst>
</file>

<file path=ppt/tags/tag301.xml><?xml version="1.0" encoding="utf-8"?>
<p:tagLst xmlns:p="http://schemas.openxmlformats.org/presentationml/2006/main">
  <p:tag name="PA" val="v5.2.11"/>
</p:tagLst>
</file>

<file path=ppt/tags/tag302.xml><?xml version="1.0" encoding="utf-8"?>
<p:tagLst xmlns:p="http://schemas.openxmlformats.org/presentationml/2006/main">
  <p:tag name="PA" val="v5.2.11"/>
</p:tagLst>
</file>

<file path=ppt/tags/tag303.xml><?xml version="1.0" encoding="utf-8"?>
<p:tagLst xmlns:p="http://schemas.openxmlformats.org/presentationml/2006/main">
  <p:tag name="PA" val="v5.2.11"/>
</p:tagLst>
</file>

<file path=ppt/tags/tag304.xml><?xml version="1.0" encoding="utf-8"?>
<p:tagLst xmlns:p="http://schemas.openxmlformats.org/presentationml/2006/main">
  <p:tag name="PA" val="v5.2.11"/>
</p:tagLst>
</file>

<file path=ppt/tags/tag305.xml><?xml version="1.0" encoding="utf-8"?>
<p:tagLst xmlns:p="http://schemas.openxmlformats.org/presentationml/2006/main">
  <p:tag name="PA" val="v5.2.11"/>
</p:tagLst>
</file>

<file path=ppt/tags/tag306.xml><?xml version="1.0" encoding="utf-8"?>
<p:tagLst xmlns:p="http://schemas.openxmlformats.org/presentationml/2006/main">
  <p:tag name="KSO_WM_UNIT_TABLE_BEAUTIFY" val="smartTable{a3504bfe-9be4-4cbb-8cd9-10c76e4b185a}"/>
</p:tagLst>
</file>

<file path=ppt/tags/tag3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ABLE_BEAUTIFY" val="smartTable{cd4b87f1-a4ff-4694-a0a9-fee22b6f1eac}"/>
  <p:tag name="TABLE_ENDDRAG_ORIGIN_RECT" val="825*44"/>
  <p:tag name="TABLE_ENDDRAG_RECT" val="67*481*825*44"/>
</p:tagLst>
</file>

<file path=ppt/tags/tag3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7.xml><?xml version="1.0" encoding="utf-8"?>
<p:tagLst xmlns:p="http://schemas.openxmlformats.org/presentationml/2006/main">
  <p:tag name="KSO_WM_UNIT_PLACING_PICTURE_USER_VIEWPORT" val="{&quot;height&quot;:8984,&quot;width&quot;:15690}"/>
</p:tagLst>
</file>

<file path=ppt/tags/tag318.xml><?xml version="1.0" encoding="utf-8"?>
<p:tagLst xmlns:p="http://schemas.openxmlformats.org/presentationml/2006/main">
  <p:tag name="KSO_WM_SPECIAL_SOURCE" val="bdnull"/>
</p:tagLst>
</file>

<file path=ppt/tags/tag319.xml><?xml version="1.0" encoding="utf-8"?>
<p:tagLst xmlns:p="http://schemas.openxmlformats.org/presentationml/2006/main">
  <p:tag name="PA" val="v5.2.1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PA" val="v5.2.11"/>
</p:tagLst>
</file>

<file path=ppt/tags/tag321.xml><?xml version="1.0" encoding="utf-8"?>
<p:tagLst xmlns:p="http://schemas.openxmlformats.org/presentationml/2006/main">
  <p:tag name="PA" val="v5.2.11"/>
</p:tagLst>
</file>

<file path=ppt/tags/tag322.xml><?xml version="1.0" encoding="utf-8"?>
<p:tagLst xmlns:p="http://schemas.openxmlformats.org/presentationml/2006/main">
  <p:tag name="PA" val="v5.2.11"/>
</p:tagLst>
</file>

<file path=ppt/tags/tag323.xml><?xml version="1.0" encoding="utf-8"?>
<p:tagLst xmlns:p="http://schemas.openxmlformats.org/presentationml/2006/main">
  <p:tag name="PA" val="v5.2.11"/>
</p:tagLst>
</file>

<file path=ppt/tags/tag324.xml><?xml version="1.0" encoding="utf-8"?>
<p:tagLst xmlns:p="http://schemas.openxmlformats.org/presentationml/2006/main">
  <p:tag name="PA" val="v5.2.11"/>
</p:tagLst>
</file>

<file path=ppt/tags/tag325.xml><?xml version="1.0" encoding="utf-8"?>
<p:tagLst xmlns:p="http://schemas.openxmlformats.org/presentationml/2006/main">
  <p:tag name="PA" val="v5.2.11"/>
</p:tagLst>
</file>

<file path=ppt/tags/tag326.xml><?xml version="1.0" encoding="utf-8"?>
<p:tagLst xmlns:p="http://schemas.openxmlformats.org/presentationml/2006/main">
  <p:tag name="PA" val="v5.2.11"/>
</p:tagLst>
</file>

<file path=ppt/tags/tag327.xml><?xml version="1.0" encoding="utf-8"?>
<p:tagLst xmlns:p="http://schemas.openxmlformats.org/presentationml/2006/main">
  <p:tag name="PA" val="v5.2.11"/>
</p:tagLst>
</file>

<file path=ppt/tags/tag328.xml><?xml version="1.0" encoding="utf-8"?>
<p:tagLst xmlns:p="http://schemas.openxmlformats.org/presentationml/2006/main">
  <p:tag name="PA" val="v5.2.11"/>
</p:tagLst>
</file>

<file path=ppt/tags/tag329.xml><?xml version="1.0" encoding="utf-8"?>
<p:tagLst xmlns:p="http://schemas.openxmlformats.org/presentationml/2006/main">
  <p:tag name="PA" val="v5.2.1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PA" val="v5.2.11"/>
</p:tagLst>
</file>

<file path=ppt/tags/tag331.xml><?xml version="1.0" encoding="utf-8"?>
<p:tagLst xmlns:p="http://schemas.openxmlformats.org/presentationml/2006/main">
  <p:tag name="PA" val="v5.2.11"/>
</p:tagLst>
</file>

<file path=ppt/tags/tag332.xml><?xml version="1.0" encoding="utf-8"?>
<p:tagLst xmlns:p="http://schemas.openxmlformats.org/presentationml/2006/main">
  <p:tag name="PA" val="v5.2.11"/>
</p:tagLst>
</file>

<file path=ppt/tags/tag333.xml><?xml version="1.0" encoding="utf-8"?>
<p:tagLst xmlns:p="http://schemas.openxmlformats.org/presentationml/2006/main">
  <p:tag name="PA" val="v5.2.11"/>
</p:tagLst>
</file>

<file path=ppt/tags/tag334.xml><?xml version="1.0" encoding="utf-8"?>
<p:tagLst xmlns:p="http://schemas.openxmlformats.org/presentationml/2006/main">
  <p:tag name="PA" val="v5.2.11"/>
</p:tagLst>
</file>

<file path=ppt/tags/tag335.xml><?xml version="1.0" encoding="utf-8"?>
<p:tagLst xmlns:p="http://schemas.openxmlformats.org/presentationml/2006/main">
  <p:tag name="PA" val="v5.2.11"/>
</p:tagLst>
</file>

<file path=ppt/tags/tag336.xml><?xml version="1.0" encoding="utf-8"?>
<p:tagLst xmlns:p="http://schemas.openxmlformats.org/presentationml/2006/main">
  <p:tag name="PA" val="v5.2.11"/>
</p:tagLst>
</file>

<file path=ppt/tags/tag337.xml><?xml version="1.0" encoding="utf-8"?>
<p:tagLst xmlns:p="http://schemas.openxmlformats.org/presentationml/2006/main">
  <p:tag name="PA" val="v5.2.11"/>
</p:tagLst>
</file>

<file path=ppt/tags/tag338.xml><?xml version="1.0" encoding="utf-8"?>
<p:tagLst xmlns:p="http://schemas.openxmlformats.org/presentationml/2006/main">
  <p:tag name="PA" val="v5.2.11"/>
</p:tagLst>
</file>

<file path=ppt/tags/tag339.xml><?xml version="1.0" encoding="utf-8"?>
<p:tagLst xmlns:p="http://schemas.openxmlformats.org/presentationml/2006/main">
  <p:tag name="PA" val="v5.2.1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PA" val="v5.2.11"/>
</p:tagLst>
</file>

<file path=ppt/tags/tag341.xml><?xml version="1.0" encoding="utf-8"?>
<p:tagLst xmlns:p="http://schemas.openxmlformats.org/presentationml/2006/main">
  <p:tag name="PA" val="v5.2.11"/>
</p:tagLst>
</file>

<file path=ppt/tags/tag342.xml><?xml version="1.0" encoding="utf-8"?>
<p:tagLst xmlns:p="http://schemas.openxmlformats.org/presentationml/2006/main">
  <p:tag name="PA" val="v5.2.11"/>
</p:tagLst>
</file>

<file path=ppt/tags/tag343.xml><?xml version="1.0" encoding="utf-8"?>
<p:tagLst xmlns:p="http://schemas.openxmlformats.org/presentationml/2006/main">
  <p:tag name="PA" val="v5.2.11"/>
</p:tagLst>
</file>

<file path=ppt/tags/tag344.xml><?xml version="1.0" encoding="utf-8"?>
<p:tagLst xmlns:p="http://schemas.openxmlformats.org/presentationml/2006/main">
  <p:tag name="PA" val="v5.2.11"/>
</p:tagLst>
</file>

<file path=ppt/tags/tag345.xml><?xml version="1.0" encoding="utf-8"?>
<p:tagLst xmlns:p="http://schemas.openxmlformats.org/presentationml/2006/main">
  <p:tag name="PA" val="v5.2.11"/>
</p:tagLst>
</file>

<file path=ppt/tags/tag346.xml><?xml version="1.0" encoding="utf-8"?>
<p:tagLst xmlns:p="http://schemas.openxmlformats.org/presentationml/2006/main">
  <p:tag name="PA" val="v5.2.11"/>
</p:tagLst>
</file>

<file path=ppt/tags/tag347.xml><?xml version="1.0" encoding="utf-8"?>
<p:tagLst xmlns:p="http://schemas.openxmlformats.org/presentationml/2006/main">
  <p:tag name="PA" val="v5.2.11"/>
</p:tagLst>
</file>

<file path=ppt/tags/tag348.xml><?xml version="1.0" encoding="utf-8"?>
<p:tagLst xmlns:p="http://schemas.openxmlformats.org/presentationml/2006/main">
  <p:tag name="PA" val="v5.2.11"/>
</p:tagLst>
</file>

<file path=ppt/tags/tag349.xml><?xml version="1.0" encoding="utf-8"?>
<p:tagLst xmlns:p="http://schemas.openxmlformats.org/presentationml/2006/main">
  <p:tag name="PA" val="v5.2.1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PA" val="v5.2.11"/>
</p:tagLst>
</file>

<file path=ppt/tags/tag351.xml><?xml version="1.0" encoding="utf-8"?>
<p:tagLst xmlns:p="http://schemas.openxmlformats.org/presentationml/2006/main">
  <p:tag name="PA" val="v5.2.11"/>
</p:tagLst>
</file>

<file path=ppt/tags/tag352.xml><?xml version="1.0" encoding="utf-8"?>
<p:tagLst xmlns:p="http://schemas.openxmlformats.org/presentationml/2006/main">
  <p:tag name="PA" val="v5.2.11"/>
</p:tagLst>
</file>

<file path=ppt/tags/tag353.xml><?xml version="1.0" encoding="utf-8"?>
<p:tagLst xmlns:p="http://schemas.openxmlformats.org/presentationml/2006/main">
  <p:tag name="PA" val="v5.2.11"/>
</p:tagLst>
</file>

<file path=ppt/tags/tag354.xml><?xml version="1.0" encoding="utf-8"?>
<p:tagLst xmlns:p="http://schemas.openxmlformats.org/presentationml/2006/main">
  <p:tag name="PA" val="v5.2.11"/>
</p:tagLst>
</file>

<file path=ppt/tags/tag355.xml><?xml version="1.0" encoding="utf-8"?>
<p:tagLst xmlns:p="http://schemas.openxmlformats.org/presentationml/2006/main">
  <p:tag name="PA" val="v5.2.11"/>
</p:tagLst>
</file>

<file path=ppt/tags/tag356.xml><?xml version="1.0" encoding="utf-8"?>
<p:tagLst xmlns:p="http://schemas.openxmlformats.org/presentationml/2006/main">
  <p:tag name="PA" val="v5.2.11"/>
</p:tagLst>
</file>

<file path=ppt/tags/tag357.xml><?xml version="1.0" encoding="utf-8"?>
<p:tagLst xmlns:p="http://schemas.openxmlformats.org/presentationml/2006/main">
  <p:tag name="PA" val="v5.2.11"/>
</p:tagLst>
</file>

<file path=ppt/tags/tag358.xml><?xml version="1.0" encoding="utf-8"?>
<p:tagLst xmlns:p="http://schemas.openxmlformats.org/presentationml/2006/main">
  <p:tag name="PA" val="v5.2.11"/>
</p:tagLst>
</file>

<file path=ppt/tags/tag359.xml><?xml version="1.0" encoding="utf-8"?>
<p:tagLst xmlns:p="http://schemas.openxmlformats.org/presentationml/2006/main">
  <p:tag name="PA" val="v5.2.1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PA" val="v5.2.11"/>
</p:tagLst>
</file>

<file path=ppt/tags/tag361.xml><?xml version="1.0" encoding="utf-8"?>
<p:tagLst xmlns:p="http://schemas.openxmlformats.org/presentationml/2006/main">
  <p:tag name="PA" val="v5.2.11"/>
</p:tagLst>
</file>

<file path=ppt/tags/tag362.xml><?xml version="1.0" encoding="utf-8"?>
<p:tagLst xmlns:p="http://schemas.openxmlformats.org/presentationml/2006/main">
  <p:tag name="PA" val="v5.2.11"/>
</p:tagLst>
</file>

<file path=ppt/tags/tag363.xml><?xml version="1.0" encoding="utf-8"?>
<p:tagLst xmlns:p="http://schemas.openxmlformats.org/presentationml/2006/main">
  <p:tag name="PA" val="v5.2.11"/>
</p:tagLst>
</file>

<file path=ppt/tags/tag364.xml><?xml version="1.0" encoding="utf-8"?>
<p:tagLst xmlns:p="http://schemas.openxmlformats.org/presentationml/2006/main">
  <p:tag name="PA" val="v5.2.11"/>
</p:tagLst>
</file>

<file path=ppt/tags/tag365.xml><?xml version="1.0" encoding="utf-8"?>
<p:tagLst xmlns:p="http://schemas.openxmlformats.org/presentationml/2006/main">
  <p:tag name="PA" val="v5.2.11"/>
</p:tagLst>
</file>

<file path=ppt/tags/tag366.xml><?xml version="1.0" encoding="utf-8"?>
<p:tagLst xmlns:p="http://schemas.openxmlformats.org/presentationml/2006/main">
  <p:tag name="PA" val="v5.2.11"/>
</p:tagLst>
</file>

<file path=ppt/tags/tag367.xml><?xml version="1.0" encoding="utf-8"?>
<p:tagLst xmlns:p="http://schemas.openxmlformats.org/presentationml/2006/main">
  <p:tag name="PA" val="v5.2.11"/>
</p:tagLst>
</file>

<file path=ppt/tags/tag368.xml><?xml version="1.0" encoding="utf-8"?>
<p:tagLst xmlns:p="http://schemas.openxmlformats.org/presentationml/2006/main">
  <p:tag name="PA" val="v5.2.11"/>
</p:tagLst>
</file>

<file path=ppt/tags/tag369.xml><?xml version="1.0" encoding="utf-8"?>
<p:tagLst xmlns:p="http://schemas.openxmlformats.org/presentationml/2006/main">
  <p:tag name="PA" val="v5.2.1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PA" val="v5.2.11"/>
</p:tagLst>
</file>

<file path=ppt/tags/tag371.xml><?xml version="1.0" encoding="utf-8"?>
<p:tagLst xmlns:p="http://schemas.openxmlformats.org/presentationml/2006/main">
  <p:tag name="PA" val="v5.2.11"/>
</p:tagLst>
</file>

<file path=ppt/tags/tag372.xml><?xml version="1.0" encoding="utf-8"?>
<p:tagLst xmlns:p="http://schemas.openxmlformats.org/presentationml/2006/main">
  <p:tag name="PA" val="v5.2.11"/>
</p:tagLst>
</file>

<file path=ppt/tags/tag373.xml><?xml version="1.0" encoding="utf-8"?>
<p:tagLst xmlns:p="http://schemas.openxmlformats.org/presentationml/2006/main">
  <p:tag name="PA" val="v5.2.11"/>
</p:tagLst>
</file>

<file path=ppt/tags/tag374.xml><?xml version="1.0" encoding="utf-8"?>
<p:tagLst xmlns:p="http://schemas.openxmlformats.org/presentationml/2006/main">
  <p:tag name="PA" val="v5.2.11"/>
</p:tagLst>
</file>

<file path=ppt/tags/tag375.xml><?xml version="1.0" encoding="utf-8"?>
<p:tagLst xmlns:p="http://schemas.openxmlformats.org/presentationml/2006/main">
  <p:tag name="PA" val="v5.2.11"/>
</p:tagLst>
</file>

<file path=ppt/tags/tag376.xml><?xml version="1.0" encoding="utf-8"?>
<p:tagLst xmlns:p="http://schemas.openxmlformats.org/presentationml/2006/main">
  <p:tag name="PA" val="v5.2.11"/>
</p:tagLst>
</file>

<file path=ppt/tags/tag377.xml><?xml version="1.0" encoding="utf-8"?>
<p:tagLst xmlns:p="http://schemas.openxmlformats.org/presentationml/2006/main">
  <p:tag name="PA" val="v5.2.11"/>
</p:tagLst>
</file>

<file path=ppt/tags/tag378.xml><?xml version="1.0" encoding="utf-8"?>
<p:tagLst xmlns:p="http://schemas.openxmlformats.org/presentationml/2006/main">
  <p:tag name="PA" val="v5.2.11"/>
</p:tagLst>
</file>

<file path=ppt/tags/tag379.xml><?xml version="1.0" encoding="utf-8"?>
<p:tagLst xmlns:p="http://schemas.openxmlformats.org/presentationml/2006/main">
  <p:tag name="PA" val="v5.2.1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PA" val="v5.2.11"/>
</p:tagLst>
</file>

<file path=ppt/tags/tag381.xml><?xml version="1.0" encoding="utf-8"?>
<p:tagLst xmlns:p="http://schemas.openxmlformats.org/presentationml/2006/main">
  <p:tag name="PA" val="v5.2.11"/>
</p:tagLst>
</file>

<file path=ppt/tags/tag382.xml><?xml version="1.0" encoding="utf-8"?>
<p:tagLst xmlns:p="http://schemas.openxmlformats.org/presentationml/2006/main">
  <p:tag name="PA" val="v5.2.11"/>
</p:tagLst>
</file>

<file path=ppt/tags/tag383.xml><?xml version="1.0" encoding="utf-8"?>
<p:tagLst xmlns:p="http://schemas.openxmlformats.org/presentationml/2006/main">
  <p:tag name="PA" val="v5.2.11"/>
</p:tagLst>
</file>

<file path=ppt/tags/tag384.xml><?xml version="1.0" encoding="utf-8"?>
<p:tagLst xmlns:p="http://schemas.openxmlformats.org/presentationml/2006/main">
  <p:tag name="PA" val="v5.2.11"/>
</p:tagLst>
</file>

<file path=ppt/tags/tag385.xml><?xml version="1.0" encoding="utf-8"?>
<p:tagLst xmlns:p="http://schemas.openxmlformats.org/presentationml/2006/main">
  <p:tag name="PA" val="v5.2.11"/>
</p:tagLst>
</file>

<file path=ppt/tags/tag386.xml><?xml version="1.0" encoding="utf-8"?>
<p:tagLst xmlns:p="http://schemas.openxmlformats.org/presentationml/2006/main">
  <p:tag name="PA" val="v5.2.11"/>
</p:tagLst>
</file>

<file path=ppt/tags/tag387.xml><?xml version="1.0" encoding="utf-8"?>
<p:tagLst xmlns:p="http://schemas.openxmlformats.org/presentationml/2006/main">
  <p:tag name="PA" val="v5.2.11"/>
</p:tagLst>
</file>

<file path=ppt/tags/tag388.xml><?xml version="1.0" encoding="utf-8"?>
<p:tagLst xmlns:p="http://schemas.openxmlformats.org/presentationml/2006/main">
  <p:tag name="PA" val="v5.2.11"/>
</p:tagLst>
</file>

<file path=ppt/tags/tag389.xml><?xml version="1.0" encoding="utf-8"?>
<p:tagLst xmlns:p="http://schemas.openxmlformats.org/presentationml/2006/main">
  <p:tag name="PA" val="v5.2.1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PA" val="v5.2.11"/>
</p:tagLst>
</file>

<file path=ppt/tags/tag391.xml><?xml version="1.0" encoding="utf-8"?>
<p:tagLst xmlns:p="http://schemas.openxmlformats.org/presentationml/2006/main">
  <p:tag name="PA" val="v5.2.11"/>
</p:tagLst>
</file>

<file path=ppt/tags/tag392.xml><?xml version="1.0" encoding="utf-8"?>
<p:tagLst xmlns:p="http://schemas.openxmlformats.org/presentationml/2006/main">
  <p:tag name="PA" val="v5.2.11"/>
</p:tagLst>
</file>

<file path=ppt/tags/tag393.xml><?xml version="1.0" encoding="utf-8"?>
<p:tagLst xmlns:p="http://schemas.openxmlformats.org/presentationml/2006/main">
  <p:tag name="PA" val="v5.2.11"/>
</p:tagLst>
</file>

<file path=ppt/tags/tag394.xml><?xml version="1.0" encoding="utf-8"?>
<p:tagLst xmlns:p="http://schemas.openxmlformats.org/presentationml/2006/main">
  <p:tag name="PA" val="v5.2.11"/>
</p:tagLst>
</file>

<file path=ppt/tags/tag395.xml><?xml version="1.0" encoding="utf-8"?>
<p:tagLst xmlns:p="http://schemas.openxmlformats.org/presentationml/2006/main">
  <p:tag name="PA" val="v5.2.11"/>
</p:tagLst>
</file>

<file path=ppt/tags/tag396.xml><?xml version="1.0" encoding="utf-8"?>
<p:tagLst xmlns:p="http://schemas.openxmlformats.org/presentationml/2006/main">
  <p:tag name="PA" val="v5.2.11"/>
</p:tagLst>
</file>

<file path=ppt/tags/tag397.xml><?xml version="1.0" encoding="utf-8"?>
<p:tagLst xmlns:p="http://schemas.openxmlformats.org/presentationml/2006/main">
  <p:tag name="PA" val="v5.2.11"/>
</p:tagLst>
</file>

<file path=ppt/tags/tag398.xml><?xml version="1.0" encoding="utf-8"?>
<p:tagLst xmlns:p="http://schemas.openxmlformats.org/presentationml/2006/main">
  <p:tag name="PA" val="v5.2.11"/>
</p:tagLst>
</file>

<file path=ppt/tags/tag399.xml><?xml version="1.0" encoding="utf-8"?>
<p:tagLst xmlns:p="http://schemas.openxmlformats.org/presentationml/2006/main">
  <p:tag name="PA" val="v5.2.1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PA" val="v5.2.11"/>
</p:tagLst>
</file>

<file path=ppt/tags/tag401.xml><?xml version="1.0" encoding="utf-8"?>
<p:tagLst xmlns:p="http://schemas.openxmlformats.org/presentationml/2006/main">
  <p:tag name="PA" val="v5.2.11"/>
</p:tagLst>
</file>

<file path=ppt/tags/tag402.xml><?xml version="1.0" encoding="utf-8"?>
<p:tagLst xmlns:p="http://schemas.openxmlformats.org/presentationml/2006/main">
  <p:tag name="PA" val="v5.2.11"/>
</p:tagLst>
</file>

<file path=ppt/tags/tag403.xml><?xml version="1.0" encoding="utf-8"?>
<p:tagLst xmlns:p="http://schemas.openxmlformats.org/presentationml/2006/main">
  <p:tag name="PA" val="v5.2.11"/>
</p:tagLst>
</file>

<file path=ppt/tags/tag404.xml><?xml version="1.0" encoding="utf-8"?>
<p:tagLst xmlns:p="http://schemas.openxmlformats.org/presentationml/2006/main">
  <p:tag name="PA" val="v5.2.11"/>
</p:tagLst>
</file>

<file path=ppt/tags/tag405.xml><?xml version="1.0" encoding="utf-8"?>
<p:tagLst xmlns:p="http://schemas.openxmlformats.org/presentationml/2006/main">
  <p:tag name="PA" val="v5.2.11"/>
</p:tagLst>
</file>

<file path=ppt/tags/tag406.xml><?xml version="1.0" encoding="utf-8"?>
<p:tagLst xmlns:p="http://schemas.openxmlformats.org/presentationml/2006/main">
  <p:tag name="PA" val="v5.2.11"/>
</p:tagLst>
</file>

<file path=ppt/tags/tag407.xml><?xml version="1.0" encoding="utf-8"?>
<p:tagLst xmlns:p="http://schemas.openxmlformats.org/presentationml/2006/main">
  <p:tag name="PA" val="v5.2.11"/>
</p:tagLst>
</file>

<file path=ppt/tags/tag408.xml><?xml version="1.0" encoding="utf-8"?>
<p:tagLst xmlns:p="http://schemas.openxmlformats.org/presentationml/2006/main">
  <p:tag name="PA" val="v5.2.11"/>
</p:tagLst>
</file>

<file path=ppt/tags/tag409.xml><?xml version="1.0" encoding="utf-8"?>
<p:tagLst xmlns:p="http://schemas.openxmlformats.org/presentationml/2006/main">
  <p:tag name="PA" val="v5.2.1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PA" val="v5.2.11"/>
</p:tagLst>
</file>

<file path=ppt/tags/tag411.xml><?xml version="1.0" encoding="utf-8"?>
<p:tagLst xmlns:p="http://schemas.openxmlformats.org/presentationml/2006/main">
  <p:tag name="PA" val="v5.2.11"/>
</p:tagLst>
</file>

<file path=ppt/tags/tag412.xml><?xml version="1.0" encoding="utf-8"?>
<p:tagLst xmlns:p="http://schemas.openxmlformats.org/presentationml/2006/main">
  <p:tag name="PA" val="v5.2.11"/>
</p:tagLst>
</file>

<file path=ppt/tags/tag413.xml><?xml version="1.0" encoding="utf-8"?>
<p:tagLst xmlns:p="http://schemas.openxmlformats.org/presentationml/2006/main">
  <p:tag name="PA" val="v5.2.11"/>
</p:tagLst>
</file>

<file path=ppt/tags/tag414.xml><?xml version="1.0" encoding="utf-8"?>
<p:tagLst xmlns:p="http://schemas.openxmlformats.org/presentationml/2006/main">
  <p:tag name="PA" val="v5.2.11"/>
</p:tagLst>
</file>

<file path=ppt/tags/tag415.xml><?xml version="1.0" encoding="utf-8"?>
<p:tagLst xmlns:p="http://schemas.openxmlformats.org/presentationml/2006/main">
  <p:tag name="PA" val="v5.2.11"/>
</p:tagLst>
</file>

<file path=ppt/tags/tag416.xml><?xml version="1.0" encoding="utf-8"?>
<p:tagLst xmlns:p="http://schemas.openxmlformats.org/presentationml/2006/main">
  <p:tag name="PA" val="v5.2.11"/>
</p:tagLst>
</file>

<file path=ppt/tags/tag417.xml><?xml version="1.0" encoding="utf-8"?>
<p:tagLst xmlns:p="http://schemas.openxmlformats.org/presentationml/2006/main">
  <p:tag name="PA" val="v5.2.11"/>
</p:tagLst>
</file>

<file path=ppt/tags/tag418.xml><?xml version="1.0" encoding="utf-8"?>
<p:tagLst xmlns:p="http://schemas.openxmlformats.org/presentationml/2006/main">
  <p:tag name="PA" val="v5.2.11"/>
</p:tagLst>
</file>

<file path=ppt/tags/tag419.xml><?xml version="1.0" encoding="utf-8"?>
<p:tagLst xmlns:p="http://schemas.openxmlformats.org/presentationml/2006/main">
  <p:tag name="PA" val="v5.2.1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PA" val="v5.2.11"/>
</p:tagLst>
</file>

<file path=ppt/tags/tag421.xml><?xml version="1.0" encoding="utf-8"?>
<p:tagLst xmlns:p="http://schemas.openxmlformats.org/presentationml/2006/main">
  <p:tag name="PA" val="v5.2.11"/>
</p:tagLst>
</file>

<file path=ppt/tags/tag422.xml><?xml version="1.0" encoding="utf-8"?>
<p:tagLst xmlns:p="http://schemas.openxmlformats.org/presentationml/2006/main">
  <p:tag name="PA" val="v5.2.11"/>
</p:tagLst>
</file>

<file path=ppt/tags/tag423.xml><?xml version="1.0" encoding="utf-8"?>
<p:tagLst xmlns:p="http://schemas.openxmlformats.org/presentationml/2006/main">
  <p:tag name="PA" val="v5.2.11"/>
</p:tagLst>
</file>

<file path=ppt/tags/tag424.xml><?xml version="1.0" encoding="utf-8"?>
<p:tagLst xmlns:p="http://schemas.openxmlformats.org/presentationml/2006/main">
  <p:tag name="PA" val="v5.2.11"/>
</p:tagLst>
</file>

<file path=ppt/tags/tag425.xml><?xml version="1.0" encoding="utf-8"?>
<p:tagLst xmlns:p="http://schemas.openxmlformats.org/presentationml/2006/main">
  <p:tag name="PA" val="v5.2.11"/>
</p:tagLst>
</file>

<file path=ppt/tags/tag426.xml><?xml version="1.0" encoding="utf-8"?>
<p:tagLst xmlns:p="http://schemas.openxmlformats.org/presentationml/2006/main">
  <p:tag name="PA" val="v5.2.11"/>
</p:tagLst>
</file>

<file path=ppt/tags/tag427.xml><?xml version="1.0" encoding="utf-8"?>
<p:tagLst xmlns:p="http://schemas.openxmlformats.org/presentationml/2006/main">
  <p:tag name="PA" val="v5.2.11"/>
</p:tagLst>
</file>

<file path=ppt/tags/tag428.xml><?xml version="1.0" encoding="utf-8"?>
<p:tagLst xmlns:p="http://schemas.openxmlformats.org/presentationml/2006/main">
  <p:tag name="PA" val="v5.2.11"/>
</p:tagLst>
</file>

<file path=ppt/tags/tag429.xml><?xml version="1.0" encoding="utf-8"?>
<p:tagLst xmlns:p="http://schemas.openxmlformats.org/presentationml/2006/main">
  <p:tag name="PA" val="v5.2.1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PA" val="v5.2.11"/>
</p:tagLst>
</file>

<file path=ppt/tags/tag431.xml><?xml version="1.0" encoding="utf-8"?>
<p:tagLst xmlns:p="http://schemas.openxmlformats.org/presentationml/2006/main">
  <p:tag name="PA" val="v5.2.11"/>
</p:tagLst>
</file>

<file path=ppt/tags/tag432.xml><?xml version="1.0" encoding="utf-8"?>
<p:tagLst xmlns:p="http://schemas.openxmlformats.org/presentationml/2006/main">
  <p:tag name="PA" val="v5.2.11"/>
</p:tagLst>
</file>

<file path=ppt/tags/tag433.xml><?xml version="1.0" encoding="utf-8"?>
<p:tagLst xmlns:p="http://schemas.openxmlformats.org/presentationml/2006/main">
  <p:tag name="PA" val="v5.2.11"/>
</p:tagLst>
</file>

<file path=ppt/tags/tag434.xml><?xml version="1.0" encoding="utf-8"?>
<p:tagLst xmlns:p="http://schemas.openxmlformats.org/presentationml/2006/main">
  <p:tag name="PA" val="v5.2.11"/>
</p:tagLst>
</file>

<file path=ppt/tags/tag43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6.xml><?xml version="1.0" encoding="utf-8"?>
<p:tagLst xmlns:p="http://schemas.openxmlformats.org/presentationml/2006/main">
  <p:tag name="KSO_WM_UNIT_TABLE_BEAUTIFY" val="smartTable{a3504bfe-9be4-4cbb-8cd9-10c76e4b185a}"/>
  <p:tag name="TABLE_ENDDRAG_ORIGIN_RECT" val="933*376"/>
  <p:tag name="TABLE_ENDDRAG_RECT" val="13*159*933*376"/>
</p:tagLst>
</file>

<file path=ppt/tags/tag43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3.xml><?xml version="1.0" encoding="utf-8"?>
<p:tagLst xmlns:p="http://schemas.openxmlformats.org/presentationml/2006/main">
  <p:tag name="KSO_WM_UNIT_PLACING_PICTURE_USER_VIEWPORT" val="{&quot;height&quot;:8984,&quot;width&quot;:15690}"/>
</p:tagLst>
</file>

<file path=ppt/tags/tag444.xml><?xml version="1.0" encoding="utf-8"?>
<p:tagLst xmlns:p="http://schemas.openxmlformats.org/presentationml/2006/main">
  <p:tag name="KSO_WM_SPECIAL_SOURCE" val="bdnull"/>
</p:tagLst>
</file>

<file path=ppt/tags/tag445.xml><?xml version="1.0" encoding="utf-8"?>
<p:tagLst xmlns:p="http://schemas.openxmlformats.org/presentationml/2006/main">
  <p:tag name="COMMONDATA" val="eyJoZGlkIjoiYWE1N2JhM2ZkYWYxMmIyOTYyMzRmZGExNjNmNTUwMDIifQ=="/>
  <p:tag name="KSO_WPP_MARK_KEY" val="eb4bae4b-5360-49a4-a543-f6ced229f92c"/>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txDef>
      <a:spPr>
        <a:noFill/>
      </a:spPr>
      <a:bodyPr wrap="none" rtlCol="0">
        <a:spAutoFit/>
      </a:bodyPr>
      <a:lstStyle>
        <a:defPPr algn="l">
          <a:defRPr lang="zh-CN" altLang="en-US" sz="60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12346</Words>
  <Application>WPS Presentation</Application>
  <PresentationFormat>宽屏</PresentationFormat>
  <Paragraphs>1455</Paragraphs>
  <Slides>87</Slides>
  <Notes>7</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87</vt:i4>
      </vt:variant>
    </vt:vector>
  </HeadingPairs>
  <TitlesOfParts>
    <vt:vector size="112" baseType="lpstr">
      <vt:lpstr>Arial</vt:lpstr>
      <vt:lpstr>SimSun</vt:lpstr>
      <vt:lpstr>Wingdings</vt:lpstr>
      <vt:lpstr>思源黑体 CN Regular</vt:lpstr>
      <vt:lpstr>SimHei</vt:lpstr>
      <vt:lpstr>Comic Sans MS</vt:lpstr>
      <vt:lpstr>Wingdings</vt:lpstr>
      <vt:lpstr>思源黑体 CN Bold</vt:lpstr>
      <vt:lpstr>Microsoft YaHei</vt:lpstr>
      <vt:lpstr>Arial</vt:lpstr>
      <vt:lpstr>Microsoft YaHei Light</vt:lpstr>
      <vt:lpstr>方正兰亭黑简体</vt:lpstr>
      <vt:lpstr>HelveticaExt-Normal</vt:lpstr>
      <vt:lpstr>OPPOSans B</vt:lpstr>
      <vt:lpstr>思源黑体 CN Heavy</vt:lpstr>
      <vt:lpstr>OPPOSans M</vt:lpstr>
      <vt:lpstr>华文细黑</vt:lpstr>
      <vt:lpstr>华文楷体</vt:lpstr>
      <vt:lpstr>Times New Roman</vt:lpstr>
      <vt:lpstr>Arial Unicode MS</vt:lpstr>
      <vt:lpstr>Calibri</vt:lpstr>
      <vt:lpstr>Times New Roman</vt:lpstr>
      <vt:lpstr>方正喵呜体</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Cherries Huynh</cp:lastModifiedBy>
  <cp:revision>1731</cp:revision>
  <dcterms:created xsi:type="dcterms:W3CDTF">2022-10-06T12:06:00Z</dcterms:created>
  <dcterms:modified xsi:type="dcterms:W3CDTF">2022-11-02T16:09:06Z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1033-11.2.0.11380</vt:lpwstr>
  </property>
  <property fmtid="{D5CDD505-2E9C-101B-9397-08002B2CF9AE}" pid="3" name="ICV">
    <vt:lpwstr>3BEAB6AEADD54B46BB8F9B3F83322CDD</vt:lpwstr>
  </property>
</Properties>
</file>